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60" r:id="rId4"/>
    <p:sldId id="262" r:id="rId5"/>
    <p:sldId id="264" r:id="rId6"/>
    <p:sldId id="265" r:id="rId7"/>
    <p:sldId id="263" r:id="rId8"/>
    <p:sldId id="266" r:id="rId9"/>
    <p:sldId id="259" r:id="rId1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2F06"/>
    <a:srgbClr val="27D3AA"/>
    <a:srgbClr val="28BED2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038" autoAdjust="0"/>
  </p:normalViewPr>
  <p:slideViewPr>
    <p:cSldViewPr snapToGrid="0">
      <p:cViewPr varScale="1">
        <p:scale>
          <a:sx n="67" d="100"/>
          <a:sy n="67" d="100"/>
        </p:scale>
        <p:origin x="15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268B6-8988-4FFE-8BBF-746E91E928F5}" type="datetimeFigureOut">
              <a:rPr lang="ko-KR" altLang="en-US" smtClean="0"/>
              <a:t>2019-08-30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B237D-DBE7-4BDF-A6CA-B4D3CD8ADD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40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B237D-DBE7-4BDF-A6CA-B4D3CD8ADD7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45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B237D-DBE7-4BDF-A6CA-B4D3CD8ADD7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10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B237D-DBE7-4BDF-A6CA-B4D3CD8ADD7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86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AEFFFDF-1837-402C-B15A-E0D0C5C373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528D5E3-F7FF-4663-87BD-9579C2D75A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E03A11F-58DF-4349-B87F-ECB90C0F97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464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32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DC79400-8531-4652-A7E8-C18740B9123F}"/>
              </a:ext>
            </a:extLst>
          </p:cNvPr>
          <p:cNvSpPr txBox="1"/>
          <p:nvPr/>
        </p:nvSpPr>
        <p:spPr>
          <a:xfrm>
            <a:off x="4817808" y="2613891"/>
            <a:ext cx="5849253" cy="160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ko-KR" altLang="en-US" sz="3200" b="1" spc="300" dirty="0">
                <a:latin typeface="+mj-ea"/>
                <a:ea typeface="+mj-ea"/>
              </a:rPr>
              <a:t>청소년의 올바른 </a:t>
            </a:r>
            <a:r>
              <a:rPr lang="ko-KR" altLang="en-US" sz="3200" b="1" spc="300" dirty="0" err="1">
                <a:latin typeface="+mj-ea"/>
                <a:ea typeface="+mj-ea"/>
              </a:rPr>
              <a:t>성의식</a:t>
            </a:r>
            <a:r>
              <a:rPr lang="ko-KR" altLang="en-US" sz="3200" b="1" spc="300" dirty="0">
                <a:latin typeface="+mj-ea"/>
                <a:ea typeface="+mj-ea"/>
              </a:rPr>
              <a:t> 함양을 위한 교육기본법 일부 개정안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01384C4-8907-44B3-BA24-3F6511A88C08}"/>
              </a:ext>
            </a:extLst>
          </p:cNvPr>
          <p:cNvSpPr/>
          <p:nvPr/>
        </p:nvSpPr>
        <p:spPr>
          <a:xfrm>
            <a:off x="4594860" y="2045110"/>
            <a:ext cx="6072201" cy="29955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6BDFC-8A7B-4250-8134-ABFAE978627D}"/>
              </a:ext>
            </a:extLst>
          </p:cNvPr>
          <p:cNvSpPr txBox="1"/>
          <p:nvPr/>
        </p:nvSpPr>
        <p:spPr>
          <a:xfrm rot="5400000">
            <a:off x="-589690" y="3256825"/>
            <a:ext cx="2446700" cy="43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1400" b="1" spc="300" dirty="0">
                <a:latin typeface="+mj-ea"/>
                <a:ea typeface="+mj-ea"/>
              </a:rPr>
              <a:t>대한민국청소년의회</a:t>
            </a:r>
            <a:endParaRPr lang="en-US" altLang="ko-KR" sz="1400" b="1" spc="300" dirty="0">
              <a:latin typeface="+mj-ea"/>
              <a:ea typeface="+mj-ea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3D470AC9-D0C6-4A4D-ACF0-F24038494419}"/>
              </a:ext>
            </a:extLst>
          </p:cNvPr>
          <p:cNvCxnSpPr/>
          <p:nvPr/>
        </p:nvCxnSpPr>
        <p:spPr>
          <a:xfrm>
            <a:off x="729673" y="2346036"/>
            <a:ext cx="0" cy="2678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F9482D0-5280-4837-BBA9-596B9DF57F4E}"/>
              </a:ext>
            </a:extLst>
          </p:cNvPr>
          <p:cNvSpPr txBox="1"/>
          <p:nvPr/>
        </p:nvSpPr>
        <p:spPr>
          <a:xfrm>
            <a:off x="6604219" y="4215909"/>
            <a:ext cx="367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By </a:t>
            </a:r>
            <a:r>
              <a:rPr lang="ko-KR" altLang="en-US" b="1" dirty="0">
                <a:latin typeface="+mj-ea"/>
                <a:ea typeface="+mj-ea"/>
              </a:rPr>
              <a:t>청소년권익위원회 이승찬 의원</a:t>
            </a:r>
          </a:p>
        </p:txBody>
      </p:sp>
    </p:spTree>
    <p:extLst>
      <p:ext uri="{BB962C8B-B14F-4D97-AF65-F5344CB8AC3E}">
        <p14:creationId xmlns:p14="http://schemas.microsoft.com/office/powerpoint/2010/main" val="22336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DF782BAA-DD40-49B5-84FD-2969736B3178}"/>
              </a:ext>
            </a:extLst>
          </p:cNvPr>
          <p:cNvSpPr txBox="1"/>
          <p:nvPr/>
        </p:nvSpPr>
        <p:spPr>
          <a:xfrm>
            <a:off x="4777396" y="3618194"/>
            <a:ext cx="1488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+mj-ea"/>
                <a:ea typeface="+mj-ea"/>
              </a:rPr>
              <a:t>목차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FDC8EC3-1989-40A8-8CE5-788938687BC7}"/>
              </a:ext>
            </a:extLst>
          </p:cNvPr>
          <p:cNvGrpSpPr/>
          <p:nvPr/>
        </p:nvGrpSpPr>
        <p:grpSpPr>
          <a:xfrm>
            <a:off x="4881420" y="4112914"/>
            <a:ext cx="3837220" cy="2774157"/>
            <a:chOff x="6645564" y="2593872"/>
            <a:chExt cx="3837220" cy="277415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869079-F9AB-4B72-AC8E-C1B443E7D7E5}"/>
                </a:ext>
              </a:extLst>
            </p:cNvPr>
            <p:cNvSpPr txBox="1"/>
            <p:nvPr/>
          </p:nvSpPr>
          <p:spPr>
            <a:xfrm>
              <a:off x="7110050" y="2593872"/>
              <a:ext cx="3372734" cy="2774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ko-KR" altLang="en-US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알아두기</a:t>
              </a:r>
              <a:endPara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소개의견 및 제안이유</a:t>
              </a:r>
              <a:endPara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주요골자</a:t>
              </a:r>
              <a:endPara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기대효과</a:t>
              </a:r>
              <a:endPara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>
                <a:lnSpc>
                  <a:spcPct val="200000"/>
                </a:lnSpc>
              </a:pPr>
              <a:r>
                <a: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질의응답</a:t>
              </a:r>
              <a:endPara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AE9EAF26-3B93-4DB6-9345-B9ED47809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645564" y="2807593"/>
              <a:ext cx="255936" cy="83006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9FD95E05-B4E6-470C-AE01-CD14AE803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645564" y="3371009"/>
              <a:ext cx="255936" cy="83006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2AA0424E-5234-4F61-9F01-1BBA03D60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645564" y="3888245"/>
              <a:ext cx="255936" cy="83006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FEE55312-703D-473B-AA8C-46A668966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645564" y="4452212"/>
              <a:ext cx="255936" cy="83006"/>
            </a:xfrm>
            <a:prstGeom prst="rect">
              <a:avLst/>
            </a:prstGeom>
          </p:spPr>
        </p:pic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608E017-FF28-4B37-9E74-2E970E05B3ED}"/>
              </a:ext>
            </a:extLst>
          </p:cNvPr>
          <p:cNvSpPr/>
          <p:nvPr/>
        </p:nvSpPr>
        <p:spPr>
          <a:xfrm>
            <a:off x="4227369" y="3171825"/>
            <a:ext cx="5502420" cy="40862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9064F89-E502-4B35-B8B3-0A477041BC42}"/>
              </a:ext>
            </a:extLst>
          </p:cNvPr>
          <p:cNvSpPr/>
          <p:nvPr/>
        </p:nvSpPr>
        <p:spPr>
          <a:xfrm>
            <a:off x="9144000" y="2540000"/>
            <a:ext cx="1182499" cy="1182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6C78CA-07DA-44A1-816E-37AE36F0523F}"/>
              </a:ext>
            </a:extLst>
          </p:cNvPr>
          <p:cNvSpPr txBox="1"/>
          <p:nvPr/>
        </p:nvSpPr>
        <p:spPr>
          <a:xfrm>
            <a:off x="4227369" y="2582063"/>
            <a:ext cx="6512820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1600" b="1" spc="300" dirty="0">
                <a:latin typeface="+mj-ea"/>
                <a:ea typeface="+mj-ea"/>
              </a:rPr>
              <a:t>대한민국청소년의회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AD5AB-15B9-4229-9FD6-1191ED0DE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86706" y="6569681"/>
            <a:ext cx="255936" cy="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AFFFF-FC0B-4051-A695-8BF2144B8473}"/>
              </a:ext>
            </a:extLst>
          </p:cNvPr>
          <p:cNvSpPr txBox="1"/>
          <p:nvPr/>
        </p:nvSpPr>
        <p:spPr>
          <a:xfrm>
            <a:off x="4915440" y="7204363"/>
            <a:ext cx="8609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- 1 -</a:t>
            </a:r>
            <a:endParaRPr lang="ko-KR" alt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83D723-9622-49F1-A5AD-A66AAD35DF1C}"/>
              </a:ext>
            </a:extLst>
          </p:cNvPr>
          <p:cNvSpPr txBox="1"/>
          <p:nvPr/>
        </p:nvSpPr>
        <p:spPr>
          <a:xfrm>
            <a:off x="568247" y="1642491"/>
            <a:ext cx="6123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altLang="ko-KR" sz="2000" b="1" dirty="0">
                <a:latin typeface="+mj-ea"/>
                <a:ea typeface="+mj-ea"/>
              </a:rPr>
              <a:t>Q. </a:t>
            </a:r>
            <a:r>
              <a:rPr lang="ko-KR" altLang="en-US" sz="2000" b="1" dirty="0">
                <a:latin typeface="+mj-ea"/>
                <a:ea typeface="+mj-ea"/>
              </a:rPr>
              <a:t>교육과학기술위원회 성격의 법안이지 않나요</a:t>
            </a:r>
            <a:r>
              <a:rPr lang="en-US" altLang="ko-KR" sz="2000" b="1" dirty="0">
                <a:latin typeface="+mj-ea"/>
                <a:ea typeface="+mj-ea"/>
              </a:rPr>
              <a:t>?</a:t>
            </a:r>
            <a:endParaRPr lang="ko-KR" altLang="en-US" sz="2000" b="1" dirty="0">
              <a:latin typeface="+mj-ea"/>
              <a:ea typeface="+mj-ea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DC3B40-7B8B-4413-A1C3-841FBB9B4BBB}"/>
              </a:ext>
            </a:extLst>
          </p:cNvPr>
          <p:cNvCxnSpPr/>
          <p:nvPr/>
        </p:nvCxnSpPr>
        <p:spPr>
          <a:xfrm>
            <a:off x="10497304" y="2046623"/>
            <a:ext cx="0" cy="2678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F28933-BB1C-40CE-9FD8-C42A7CD2C5E0}"/>
              </a:ext>
            </a:extLst>
          </p:cNvPr>
          <p:cNvSpPr txBox="1"/>
          <p:nvPr/>
        </p:nvSpPr>
        <p:spPr>
          <a:xfrm>
            <a:off x="413347" y="676243"/>
            <a:ext cx="6554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pc="300" dirty="0" err="1">
                <a:latin typeface="+mj-ea"/>
                <a:ea typeface="+mj-ea"/>
              </a:rPr>
              <a:t>알아두기</a:t>
            </a:r>
            <a:endParaRPr lang="en-US" altLang="ko-KR" sz="1600" b="1" spc="300" dirty="0">
              <a:latin typeface="+mj-ea"/>
              <a:ea typeface="+mj-ea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666F640-1C51-4480-BA1E-7B081E3333C6}"/>
              </a:ext>
            </a:extLst>
          </p:cNvPr>
          <p:cNvCxnSpPr>
            <a:cxnSpLocks/>
          </p:cNvCxnSpPr>
          <p:nvPr/>
        </p:nvCxnSpPr>
        <p:spPr>
          <a:xfrm>
            <a:off x="463180" y="1145309"/>
            <a:ext cx="6454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DE6CD80-6852-4AB4-A615-6B9651759C15}"/>
              </a:ext>
            </a:extLst>
          </p:cNvPr>
          <p:cNvSpPr txBox="1"/>
          <p:nvPr/>
        </p:nvSpPr>
        <p:spPr>
          <a:xfrm>
            <a:off x="914403" y="2185805"/>
            <a:ext cx="6554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-</a:t>
            </a:r>
            <a:r>
              <a:rPr lang="ko-KR" altLang="en-US" sz="2000" b="1" dirty="0">
                <a:latin typeface="+mj-ea"/>
                <a:ea typeface="+mj-ea"/>
              </a:rPr>
              <a:t>교육에 관련된 청원안이기에 </a:t>
            </a:r>
            <a:r>
              <a:rPr lang="ko-KR" altLang="en-US" sz="2000" b="1" dirty="0" err="1">
                <a:latin typeface="+mj-ea"/>
                <a:ea typeface="+mj-ea"/>
              </a:rPr>
              <a:t>교과위</a:t>
            </a:r>
            <a:r>
              <a:rPr lang="ko-KR" altLang="en-US" sz="2000" b="1" dirty="0">
                <a:latin typeface="+mj-ea"/>
                <a:ea typeface="+mj-ea"/>
              </a:rPr>
              <a:t> 성격을 띄긴 하나</a:t>
            </a:r>
            <a:r>
              <a:rPr lang="en-US" altLang="ko-KR" sz="2000" b="1" dirty="0">
                <a:latin typeface="+mj-ea"/>
                <a:ea typeface="+mj-ea"/>
              </a:rPr>
              <a:t>,</a:t>
            </a:r>
          </a:p>
          <a:p>
            <a:r>
              <a:rPr lang="en-US" altLang="ko-KR" sz="2000" b="1" dirty="0">
                <a:latin typeface="+mj-ea"/>
                <a:ea typeface="+mj-ea"/>
              </a:rPr>
              <a:t> </a:t>
            </a:r>
            <a:r>
              <a:rPr lang="ko-KR" altLang="en-US" sz="2000" b="1" dirty="0">
                <a:latin typeface="+mj-ea"/>
                <a:ea typeface="+mj-ea"/>
              </a:rPr>
              <a:t>얻을 수 있는 기대효과가 청소년의 권익에 </a:t>
            </a:r>
            <a:endParaRPr lang="en-US" altLang="ko-KR" sz="2000" b="1" dirty="0">
              <a:latin typeface="+mj-ea"/>
              <a:ea typeface="+mj-ea"/>
            </a:endParaRPr>
          </a:p>
          <a:p>
            <a:r>
              <a:rPr lang="ko-KR" altLang="en-US" sz="2000" b="1" dirty="0">
                <a:latin typeface="+mj-ea"/>
                <a:ea typeface="+mj-ea"/>
              </a:rPr>
              <a:t> 큰 도움이 되기 때문에 발의하게 됨</a:t>
            </a:r>
            <a:r>
              <a:rPr lang="en-US" altLang="ko-KR" sz="2000" b="1" dirty="0">
                <a:latin typeface="+mj-ea"/>
                <a:ea typeface="+mj-ea"/>
              </a:rPr>
              <a:t>.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FA5F62-C663-4C40-A9FC-3088A70238E2}"/>
              </a:ext>
            </a:extLst>
          </p:cNvPr>
          <p:cNvSpPr txBox="1"/>
          <p:nvPr/>
        </p:nvSpPr>
        <p:spPr>
          <a:xfrm>
            <a:off x="628689" y="4038338"/>
            <a:ext cx="6123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altLang="ko-KR" sz="2000" b="1" dirty="0">
                <a:latin typeface="+mj-ea"/>
                <a:ea typeface="+mj-ea"/>
              </a:rPr>
              <a:t>Q. 17</a:t>
            </a:r>
            <a:r>
              <a:rPr lang="ko-KR" altLang="en-US" sz="2000" b="1" dirty="0">
                <a:latin typeface="+mj-ea"/>
                <a:ea typeface="+mj-ea"/>
              </a:rPr>
              <a:t>회 정기회의 때 나온 </a:t>
            </a:r>
            <a:r>
              <a:rPr lang="ko-KR" altLang="en-US" sz="2000" b="1" dirty="0" err="1">
                <a:latin typeface="+mj-ea"/>
                <a:ea typeface="+mj-ea"/>
              </a:rPr>
              <a:t>청원안</a:t>
            </a:r>
            <a:r>
              <a:rPr lang="ko-KR" altLang="en-US" sz="2000" b="1" dirty="0">
                <a:latin typeface="+mj-ea"/>
                <a:ea typeface="+mj-ea"/>
              </a:rPr>
              <a:t> 아닌가요</a:t>
            </a:r>
            <a:r>
              <a:rPr lang="en-US" altLang="ko-KR" sz="2000" b="1" dirty="0">
                <a:latin typeface="+mj-ea"/>
                <a:ea typeface="+mj-ea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F0412F-F03A-41BE-BDA3-A010AE9C0C99}"/>
              </a:ext>
            </a:extLst>
          </p:cNvPr>
          <p:cNvSpPr txBox="1"/>
          <p:nvPr/>
        </p:nvSpPr>
        <p:spPr>
          <a:xfrm>
            <a:off x="914403" y="4498207"/>
            <a:ext cx="7600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-17</a:t>
            </a:r>
            <a:r>
              <a:rPr lang="ko-KR" altLang="en-US" sz="2000" b="1" dirty="0">
                <a:latin typeface="+mj-ea"/>
                <a:ea typeface="+mj-ea"/>
              </a:rPr>
              <a:t>회 정기회의에 나온</a:t>
            </a:r>
            <a:endParaRPr lang="en-US" altLang="ko-KR" sz="2000" b="1" dirty="0">
              <a:latin typeface="+mj-ea"/>
              <a:ea typeface="+mj-ea"/>
            </a:endParaRPr>
          </a:p>
          <a:p>
            <a:r>
              <a:rPr lang="ko-KR" altLang="en-US" sz="2000" b="1" dirty="0">
                <a:latin typeface="+mj-ea"/>
                <a:ea typeface="+mj-ea"/>
              </a:rPr>
              <a:t> </a:t>
            </a:r>
            <a:r>
              <a:rPr lang="en-US" altLang="ko-KR" sz="2000" b="1" dirty="0">
                <a:latin typeface="+mj-ea"/>
                <a:ea typeface="+mj-ea"/>
              </a:rPr>
              <a:t>‘</a:t>
            </a:r>
            <a:r>
              <a:rPr lang="ko-KR" altLang="en-US" sz="2000" b="1" dirty="0">
                <a:latin typeface="+mj-ea"/>
                <a:ea typeface="+mj-ea"/>
              </a:rPr>
              <a:t>청소년의 올바른 성 정체성 확립을 위한 교육기본법 개정 </a:t>
            </a:r>
            <a:r>
              <a:rPr lang="ko-KR" altLang="en-US" sz="2000" b="1" dirty="0" err="1">
                <a:latin typeface="+mj-ea"/>
                <a:ea typeface="+mj-ea"/>
              </a:rPr>
              <a:t>청원안</a:t>
            </a:r>
            <a:r>
              <a:rPr lang="en-US" altLang="ko-KR" sz="2000" b="1" dirty="0">
                <a:latin typeface="+mj-ea"/>
                <a:ea typeface="+mj-ea"/>
              </a:rPr>
              <a:t>’</a:t>
            </a:r>
            <a:r>
              <a:rPr lang="ko-KR" altLang="en-US" sz="2000" b="1" dirty="0">
                <a:latin typeface="+mj-ea"/>
                <a:ea typeface="+mj-ea"/>
              </a:rPr>
              <a:t>과는</a:t>
            </a:r>
            <a:endParaRPr lang="en-US" altLang="ko-KR" sz="2000" b="1" dirty="0">
              <a:latin typeface="+mj-ea"/>
              <a:ea typeface="+mj-ea"/>
            </a:endParaRPr>
          </a:p>
          <a:p>
            <a:r>
              <a:rPr lang="ko-KR" altLang="en-US" sz="2000" b="1" dirty="0">
                <a:latin typeface="+mj-ea"/>
                <a:ea typeface="+mj-ea"/>
              </a:rPr>
              <a:t>개정하려는 내용과 목적에 큰 차이가 있음</a:t>
            </a:r>
          </a:p>
        </p:txBody>
      </p:sp>
    </p:spTree>
    <p:extLst>
      <p:ext uri="{BB962C8B-B14F-4D97-AF65-F5344CB8AC3E}">
        <p14:creationId xmlns:p14="http://schemas.microsoft.com/office/powerpoint/2010/main" val="152167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AFFFF-FC0B-4051-A695-8BF2144B8473}"/>
              </a:ext>
            </a:extLst>
          </p:cNvPr>
          <p:cNvSpPr txBox="1"/>
          <p:nvPr/>
        </p:nvSpPr>
        <p:spPr>
          <a:xfrm>
            <a:off x="4915440" y="7204363"/>
            <a:ext cx="991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- 1 -</a:t>
            </a:r>
            <a:endParaRPr lang="ko-KR" alt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DC3B40-7B8B-4413-A1C3-841FBB9B4BBB}"/>
              </a:ext>
            </a:extLst>
          </p:cNvPr>
          <p:cNvCxnSpPr/>
          <p:nvPr/>
        </p:nvCxnSpPr>
        <p:spPr>
          <a:xfrm>
            <a:off x="10497304" y="2046623"/>
            <a:ext cx="0" cy="2678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F28933-BB1C-40CE-9FD8-C42A7CD2C5E0}"/>
              </a:ext>
            </a:extLst>
          </p:cNvPr>
          <p:cNvSpPr txBox="1"/>
          <p:nvPr/>
        </p:nvSpPr>
        <p:spPr>
          <a:xfrm>
            <a:off x="413347" y="676243"/>
            <a:ext cx="7546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pc="300" dirty="0">
                <a:latin typeface="+mj-ea"/>
                <a:ea typeface="+mj-ea"/>
              </a:rPr>
              <a:t>소개의견 및 제안이유</a:t>
            </a:r>
            <a:endParaRPr lang="en-US" altLang="ko-KR" sz="1600" b="1" spc="300" dirty="0">
              <a:latin typeface="+mj-ea"/>
              <a:ea typeface="+mj-ea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666F640-1C51-4480-BA1E-7B081E3333C6}"/>
              </a:ext>
            </a:extLst>
          </p:cNvPr>
          <p:cNvCxnSpPr>
            <a:cxnSpLocks/>
          </p:cNvCxnSpPr>
          <p:nvPr/>
        </p:nvCxnSpPr>
        <p:spPr>
          <a:xfrm>
            <a:off x="463180" y="1145309"/>
            <a:ext cx="74320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ê³ ë±íêµ êµê³¼ì ë³´ê±´ (ì²ì¬êµê³¼ì ì ì¸ì / 2018) 2015ê°ì  : BookSketch">
            <a:extLst>
              <a:ext uri="{FF2B5EF4-FFF2-40B4-BE49-F238E27FC236}">
                <a16:creationId xmlns:a16="http://schemas.microsoft.com/office/drawing/2014/main" id="{4BAD7D3E-BF41-4422-8DF4-998533381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503" y="1847117"/>
            <a:ext cx="3655556" cy="39807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640DD4C-C218-4E15-9E12-3E4B5F283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3476" y="1780150"/>
            <a:ext cx="3557449" cy="39993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DD8CD2-F7B5-4F3A-9C26-FE71D2D5D48A}"/>
              </a:ext>
            </a:extLst>
          </p:cNvPr>
          <p:cNvSpPr txBox="1"/>
          <p:nvPr/>
        </p:nvSpPr>
        <p:spPr>
          <a:xfrm>
            <a:off x="6369396" y="3397992"/>
            <a:ext cx="226025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+mj-ea"/>
                <a:ea typeface="+mj-ea"/>
              </a:rPr>
              <a:t>선택과목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9D18CAB-3A76-442B-B298-99FCE1786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" y="4228892"/>
            <a:ext cx="6270555" cy="159555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FC22832-509F-4271-9077-2154CE163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6" y="5824444"/>
            <a:ext cx="6205174" cy="1615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468791-DE1E-44A6-91AA-C4E8B6AB88C1}"/>
              </a:ext>
            </a:extLst>
          </p:cNvPr>
          <p:cNvSpPr txBox="1"/>
          <p:nvPr/>
        </p:nvSpPr>
        <p:spPr>
          <a:xfrm>
            <a:off x="156337" y="3511904"/>
            <a:ext cx="559800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ea"/>
                <a:ea typeface="+mj-ea"/>
              </a:rPr>
              <a:t>교육부가 제시한 기술</a:t>
            </a:r>
            <a:r>
              <a:rPr lang="en-US" altLang="ko-KR" b="1" dirty="0">
                <a:latin typeface="+mj-ea"/>
                <a:ea typeface="+mj-ea"/>
              </a:rPr>
              <a:t>/</a:t>
            </a:r>
            <a:r>
              <a:rPr lang="ko-KR" altLang="en-US" b="1" dirty="0">
                <a:latin typeface="+mj-ea"/>
                <a:ea typeface="+mj-ea"/>
              </a:rPr>
              <a:t>가정 교과 내용에서</a:t>
            </a:r>
            <a:endParaRPr lang="en-US" altLang="ko-KR" b="1" dirty="0">
              <a:latin typeface="+mj-ea"/>
              <a:ea typeface="+mj-ea"/>
            </a:endParaRPr>
          </a:p>
          <a:p>
            <a:r>
              <a:rPr lang="ko-KR" altLang="en-US" b="1" dirty="0">
                <a:latin typeface="+mj-ea"/>
                <a:ea typeface="+mj-ea"/>
              </a:rPr>
              <a:t>직접적으로 </a:t>
            </a:r>
            <a:r>
              <a:rPr lang="en-US" altLang="ko-KR" b="1" dirty="0">
                <a:latin typeface="+mj-ea"/>
                <a:ea typeface="+mj-ea"/>
              </a:rPr>
              <a:t>‘</a:t>
            </a:r>
            <a:r>
              <a:rPr lang="ko-KR" altLang="en-US" b="1" dirty="0">
                <a:latin typeface="+mj-ea"/>
                <a:ea typeface="+mj-ea"/>
              </a:rPr>
              <a:t>성</a:t>
            </a:r>
            <a:r>
              <a:rPr lang="en-US" altLang="ko-KR" b="1" dirty="0">
                <a:latin typeface="+mj-ea"/>
                <a:ea typeface="+mj-ea"/>
              </a:rPr>
              <a:t>’</a:t>
            </a:r>
            <a:r>
              <a:rPr lang="ko-KR" altLang="en-US" b="1" dirty="0">
                <a:latin typeface="+mj-ea"/>
                <a:ea typeface="+mj-ea"/>
              </a:rPr>
              <a:t>과 관련한 부분은 많지 않음</a:t>
            </a:r>
          </a:p>
        </p:txBody>
      </p:sp>
    </p:spTree>
    <p:extLst>
      <p:ext uri="{BB962C8B-B14F-4D97-AF65-F5344CB8AC3E}">
        <p14:creationId xmlns:p14="http://schemas.microsoft.com/office/powerpoint/2010/main" val="18899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AFFFF-FC0B-4051-A695-8BF2144B8473}"/>
              </a:ext>
            </a:extLst>
          </p:cNvPr>
          <p:cNvSpPr txBox="1"/>
          <p:nvPr/>
        </p:nvSpPr>
        <p:spPr>
          <a:xfrm>
            <a:off x="4915440" y="7204363"/>
            <a:ext cx="8609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- 1 -</a:t>
            </a:r>
            <a:endParaRPr lang="ko-KR" alt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DC3B40-7B8B-4413-A1C3-841FBB9B4BBB}"/>
              </a:ext>
            </a:extLst>
          </p:cNvPr>
          <p:cNvCxnSpPr/>
          <p:nvPr/>
        </p:nvCxnSpPr>
        <p:spPr>
          <a:xfrm>
            <a:off x="10497304" y="2046623"/>
            <a:ext cx="0" cy="2678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F28933-BB1C-40CE-9FD8-C42A7CD2C5E0}"/>
              </a:ext>
            </a:extLst>
          </p:cNvPr>
          <p:cNvSpPr txBox="1"/>
          <p:nvPr/>
        </p:nvSpPr>
        <p:spPr>
          <a:xfrm>
            <a:off x="413347" y="676243"/>
            <a:ext cx="6554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pc="300" dirty="0">
                <a:latin typeface="+mj-ea"/>
                <a:ea typeface="+mj-ea"/>
              </a:rPr>
              <a:t>소개의견 및 제안이유</a:t>
            </a:r>
            <a:endParaRPr lang="en-US" altLang="ko-KR" sz="1600" b="1" spc="300" dirty="0">
              <a:latin typeface="+mj-ea"/>
              <a:ea typeface="+mj-ea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666F640-1C51-4480-BA1E-7B081E3333C6}"/>
              </a:ext>
            </a:extLst>
          </p:cNvPr>
          <p:cNvCxnSpPr>
            <a:cxnSpLocks/>
          </p:cNvCxnSpPr>
          <p:nvPr/>
        </p:nvCxnSpPr>
        <p:spPr>
          <a:xfrm>
            <a:off x="463180" y="1145309"/>
            <a:ext cx="6454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95843C0-4F07-4009-9874-F8C9F1E638B4}"/>
              </a:ext>
            </a:extLst>
          </p:cNvPr>
          <p:cNvSpPr txBox="1"/>
          <p:nvPr/>
        </p:nvSpPr>
        <p:spPr>
          <a:xfrm>
            <a:off x="837416" y="4180895"/>
            <a:ext cx="80252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+mj-ea"/>
                <a:ea typeface="+mj-ea"/>
              </a:rPr>
              <a:t>부족한 교육이 </a:t>
            </a:r>
            <a:endParaRPr lang="en-US" altLang="ko-KR" sz="3200" b="1" dirty="0">
              <a:latin typeface="+mj-ea"/>
              <a:ea typeface="+mj-ea"/>
            </a:endParaRPr>
          </a:p>
          <a:p>
            <a:r>
              <a:rPr lang="ko-KR" altLang="en-US" sz="3200" b="1" dirty="0">
                <a:latin typeface="+mj-ea"/>
                <a:ea typeface="+mj-ea"/>
              </a:rPr>
              <a:t>이루어지는 동안</a:t>
            </a:r>
            <a:endParaRPr lang="en-US" altLang="ko-KR" sz="3200" b="1" dirty="0">
              <a:latin typeface="+mj-ea"/>
              <a:ea typeface="+mj-ea"/>
            </a:endParaRPr>
          </a:p>
          <a:p>
            <a:r>
              <a:rPr lang="ko-KR" altLang="en-US" sz="3200" b="1" dirty="0">
                <a:latin typeface="+mj-ea"/>
                <a:ea typeface="+mj-ea"/>
              </a:rPr>
              <a:t>성폭력은 더 늘어나고 있음</a:t>
            </a:r>
            <a:endParaRPr lang="en-US" altLang="ko-KR" sz="3200" b="1" dirty="0">
              <a:latin typeface="+mj-ea"/>
              <a:ea typeface="+mj-ea"/>
            </a:endParaRPr>
          </a:p>
          <a:p>
            <a:endParaRPr lang="en-US" altLang="ko-KR" sz="3200" b="1" dirty="0">
              <a:latin typeface="+mj-ea"/>
              <a:ea typeface="+mj-ea"/>
            </a:endParaRPr>
          </a:p>
          <a:p>
            <a:r>
              <a:rPr lang="en-US" altLang="ko-KR" sz="3200" b="1" dirty="0">
                <a:latin typeface="+mj-ea"/>
                <a:ea typeface="+mj-ea"/>
              </a:rPr>
              <a:t>-2010</a:t>
            </a:r>
            <a:r>
              <a:rPr lang="ko-KR" altLang="en-US" sz="3200" b="1" dirty="0">
                <a:latin typeface="+mj-ea"/>
                <a:ea typeface="+mj-ea"/>
              </a:rPr>
              <a:t>년 성폭력 범죄 발생 건수 </a:t>
            </a:r>
            <a:r>
              <a:rPr lang="en-US" altLang="ko-KR" sz="3200" b="1" dirty="0">
                <a:latin typeface="+mj-ea"/>
                <a:ea typeface="+mj-ea"/>
              </a:rPr>
              <a:t>19,939</a:t>
            </a:r>
            <a:r>
              <a:rPr lang="ko-KR" altLang="en-US" sz="3200" b="1" dirty="0">
                <a:latin typeface="+mj-ea"/>
                <a:ea typeface="+mj-ea"/>
              </a:rPr>
              <a:t>건</a:t>
            </a:r>
            <a:r>
              <a:rPr lang="en-US" altLang="ko-KR" sz="3200" b="1" dirty="0">
                <a:latin typeface="+mj-ea"/>
                <a:ea typeface="+mj-ea"/>
              </a:rPr>
              <a:t>,</a:t>
            </a:r>
          </a:p>
          <a:p>
            <a:r>
              <a:rPr lang="en-US" altLang="ko-KR" sz="3200" b="1" dirty="0">
                <a:latin typeface="+mj-ea"/>
                <a:ea typeface="+mj-ea"/>
              </a:rPr>
              <a:t>2017</a:t>
            </a:r>
            <a:r>
              <a:rPr lang="ko-KR" altLang="en-US" sz="3200" b="1" dirty="0">
                <a:latin typeface="+mj-ea"/>
                <a:ea typeface="+mj-ea"/>
              </a:rPr>
              <a:t>년 </a:t>
            </a:r>
            <a:r>
              <a:rPr lang="en-US" altLang="ko-KR" sz="3200" b="1" dirty="0">
                <a:latin typeface="+mj-ea"/>
                <a:ea typeface="+mj-ea"/>
              </a:rPr>
              <a:t>32,824</a:t>
            </a:r>
            <a:r>
              <a:rPr lang="ko-KR" altLang="en-US" sz="3200" b="1" dirty="0">
                <a:latin typeface="+mj-ea"/>
                <a:ea typeface="+mj-ea"/>
              </a:rPr>
              <a:t>건으로 </a:t>
            </a:r>
            <a:r>
              <a:rPr lang="en-US" altLang="ko-KR" sz="3200" b="1" dirty="0">
                <a:solidFill>
                  <a:srgbClr val="FF0000"/>
                </a:solidFill>
                <a:latin typeface="+mj-ea"/>
                <a:ea typeface="+mj-ea"/>
              </a:rPr>
              <a:t>1.6</a:t>
            </a:r>
            <a:r>
              <a:rPr lang="ko-KR" altLang="en-US" sz="3200" b="1" dirty="0">
                <a:solidFill>
                  <a:srgbClr val="FF0000"/>
                </a:solidFill>
                <a:latin typeface="+mj-ea"/>
                <a:ea typeface="+mj-ea"/>
              </a:rPr>
              <a:t>배 증가</a:t>
            </a:r>
            <a:endParaRPr lang="en-US" altLang="ko-KR" sz="3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ko-KR" sz="3200" b="1" dirty="0">
              <a:latin typeface="+mj-ea"/>
              <a:ea typeface="+mj-ea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1EC204C0-51B9-410A-ABC5-E0AB8B276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8">
            <a:off x="788516" y="1717479"/>
            <a:ext cx="5804180" cy="1823738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9B705E58-D614-4A1B-BD88-8CE84DF94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432">
            <a:off x="4551582" y="3761759"/>
            <a:ext cx="5921253" cy="8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4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AFFFF-FC0B-4051-A695-8BF2144B8473}"/>
              </a:ext>
            </a:extLst>
          </p:cNvPr>
          <p:cNvSpPr txBox="1"/>
          <p:nvPr/>
        </p:nvSpPr>
        <p:spPr>
          <a:xfrm>
            <a:off x="4915440" y="7204363"/>
            <a:ext cx="8609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- 1 -</a:t>
            </a:r>
            <a:endParaRPr lang="ko-KR" alt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DC3B40-7B8B-4413-A1C3-841FBB9B4BBB}"/>
              </a:ext>
            </a:extLst>
          </p:cNvPr>
          <p:cNvCxnSpPr/>
          <p:nvPr/>
        </p:nvCxnSpPr>
        <p:spPr>
          <a:xfrm>
            <a:off x="10497304" y="2046623"/>
            <a:ext cx="0" cy="2678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F28933-BB1C-40CE-9FD8-C42A7CD2C5E0}"/>
              </a:ext>
            </a:extLst>
          </p:cNvPr>
          <p:cNvSpPr txBox="1"/>
          <p:nvPr/>
        </p:nvSpPr>
        <p:spPr>
          <a:xfrm>
            <a:off x="413347" y="676243"/>
            <a:ext cx="6554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pc="300" dirty="0" err="1">
                <a:latin typeface="+mj-ea"/>
                <a:ea typeface="+mj-ea"/>
              </a:rPr>
              <a:t>주요골자</a:t>
            </a:r>
            <a:endParaRPr lang="en-US" altLang="ko-KR" sz="1600" b="1" spc="300" dirty="0">
              <a:latin typeface="+mj-ea"/>
              <a:ea typeface="+mj-ea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666F640-1C51-4480-BA1E-7B081E3333C6}"/>
              </a:ext>
            </a:extLst>
          </p:cNvPr>
          <p:cNvCxnSpPr>
            <a:cxnSpLocks/>
          </p:cNvCxnSpPr>
          <p:nvPr/>
        </p:nvCxnSpPr>
        <p:spPr>
          <a:xfrm>
            <a:off x="463180" y="1145309"/>
            <a:ext cx="6454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6A70B0D-6C56-416D-B031-F1323B85E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372112"/>
              </p:ext>
            </p:extLst>
          </p:nvPr>
        </p:nvGraphicFramePr>
        <p:xfrm>
          <a:off x="864452" y="1427249"/>
          <a:ext cx="8599586" cy="5537044"/>
        </p:xfrm>
        <a:graphic>
          <a:graphicData uri="http://schemas.openxmlformats.org/drawingml/2006/table">
            <a:tbl>
              <a:tblPr/>
              <a:tblGrid>
                <a:gridCol w="4299793">
                  <a:extLst>
                    <a:ext uri="{9D8B030D-6E8A-4147-A177-3AD203B41FA5}">
                      <a16:colId xmlns:a16="http://schemas.microsoft.com/office/drawing/2014/main" val="550102631"/>
                    </a:ext>
                  </a:extLst>
                </a:gridCol>
                <a:gridCol w="4299793">
                  <a:extLst>
                    <a:ext uri="{9D8B030D-6E8A-4147-A177-3AD203B41FA5}">
                      <a16:colId xmlns:a16="http://schemas.microsoft.com/office/drawing/2014/main" val="2774591241"/>
                    </a:ext>
                  </a:extLst>
                </a:gridCol>
              </a:tblGrid>
              <a:tr h="5302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현행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개정안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505592"/>
                  </a:ext>
                </a:extLst>
              </a:tr>
              <a:tr h="498143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제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조의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4(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건전한 </a:t>
                      </a:r>
                      <a:r>
                        <a:rPr lang="ko-KR" altLang="en-US" sz="2300" b="1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성의식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함양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국가와 지방자치단체는 학생의 존엄한 성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性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을 보호하고 학생에게 성에 대한 선량한 정서를 </a:t>
                      </a:r>
                      <a:r>
                        <a:rPr lang="ko-KR" altLang="en-US" sz="2300" b="1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함양시킬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수 있도록 필요한 시책을 </a:t>
                      </a:r>
                      <a:r>
                        <a:rPr lang="ko-KR" altLang="en-US" sz="2300" b="1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수립ㆍ실시하여야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한다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3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 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생략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3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제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17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조의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4(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건전한 </a:t>
                      </a:r>
                      <a:r>
                        <a:rPr lang="ko-KR" altLang="en-US" sz="2300" b="1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성의식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함양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국가와 지방자치단체는 학생의 존엄한 성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性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을 보호하고 학생에게 성에 대한 선량한 정서를 </a:t>
                      </a:r>
                      <a:r>
                        <a:rPr lang="ko-KR" altLang="en-US" sz="2300" b="1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함양시킬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수 있도록 </a:t>
                      </a:r>
                      <a:r>
                        <a:rPr lang="ko-KR" altLang="en-US" sz="2300" b="1" u="sng" kern="0" spc="0" dirty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</a:rPr>
                        <a:t>주기적이고 실질적인 성교육 방안을 포함하여 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필요한 시책을 </a:t>
                      </a:r>
                      <a:r>
                        <a:rPr lang="ko-KR" altLang="en-US" sz="2300" b="1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수립ㆍ실시하여야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한다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.</a:t>
                      </a:r>
                      <a:endParaRPr lang="ko-KR" altLang="en-US" sz="23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② 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&lt;</a:t>
                      </a: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현행과 동일</a:t>
                      </a:r>
                      <a:r>
                        <a:rPr lang="en-US" altLang="ko-KR" sz="23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&gt;</a:t>
                      </a:r>
                      <a:endParaRPr lang="ko-KR" altLang="en-US" sz="23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578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6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AFFFF-FC0B-4051-A695-8BF2144B8473}"/>
              </a:ext>
            </a:extLst>
          </p:cNvPr>
          <p:cNvSpPr txBox="1"/>
          <p:nvPr/>
        </p:nvSpPr>
        <p:spPr>
          <a:xfrm>
            <a:off x="4915440" y="7204363"/>
            <a:ext cx="8609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- 1 -</a:t>
            </a:r>
            <a:endParaRPr lang="ko-KR" alt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DC3B40-7B8B-4413-A1C3-841FBB9B4BBB}"/>
              </a:ext>
            </a:extLst>
          </p:cNvPr>
          <p:cNvCxnSpPr/>
          <p:nvPr/>
        </p:nvCxnSpPr>
        <p:spPr>
          <a:xfrm>
            <a:off x="10497304" y="2046623"/>
            <a:ext cx="0" cy="2678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F28933-BB1C-40CE-9FD8-C42A7CD2C5E0}"/>
              </a:ext>
            </a:extLst>
          </p:cNvPr>
          <p:cNvSpPr txBox="1"/>
          <p:nvPr/>
        </p:nvSpPr>
        <p:spPr>
          <a:xfrm>
            <a:off x="413347" y="676243"/>
            <a:ext cx="6554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pc="300" dirty="0">
                <a:latin typeface="+mj-ea"/>
                <a:ea typeface="+mj-ea"/>
              </a:rPr>
              <a:t>기대효과</a:t>
            </a:r>
            <a:endParaRPr lang="en-US" altLang="ko-KR" sz="1600" b="1" spc="300" dirty="0">
              <a:latin typeface="+mj-ea"/>
              <a:ea typeface="+mj-ea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666F640-1C51-4480-BA1E-7B081E3333C6}"/>
              </a:ext>
            </a:extLst>
          </p:cNvPr>
          <p:cNvCxnSpPr>
            <a:cxnSpLocks/>
          </p:cNvCxnSpPr>
          <p:nvPr/>
        </p:nvCxnSpPr>
        <p:spPr>
          <a:xfrm>
            <a:off x="463180" y="1145309"/>
            <a:ext cx="6454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8" name="Picture 6" descr="thinkingì ëí ì´ë¯¸ì§ ê²ìê²°ê³¼">
            <a:extLst>
              <a:ext uri="{FF2B5EF4-FFF2-40B4-BE49-F238E27FC236}">
                <a16:creationId xmlns:a16="http://schemas.microsoft.com/office/drawing/2014/main" id="{7D7DF787-18F3-410A-B5C0-65CACC748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9" y="2508044"/>
            <a:ext cx="2634508" cy="2555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FB1286-3A24-4DFF-B056-FE2A95494BCC}"/>
              </a:ext>
            </a:extLst>
          </p:cNvPr>
          <p:cNvSpPr txBox="1"/>
          <p:nvPr/>
        </p:nvSpPr>
        <p:spPr>
          <a:xfrm>
            <a:off x="585558" y="5194349"/>
            <a:ext cx="3677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+mj-ea"/>
                <a:ea typeface="+mj-ea"/>
              </a:rPr>
              <a:t>스스로를 더 잘 알아가고</a:t>
            </a:r>
            <a:r>
              <a:rPr lang="en-US" altLang="ko-KR" sz="2400" b="1" dirty="0">
                <a:latin typeface="+mj-ea"/>
                <a:ea typeface="+mj-ea"/>
              </a:rPr>
              <a:t>,</a:t>
            </a:r>
          </a:p>
          <a:p>
            <a:r>
              <a:rPr lang="ko-KR" altLang="en-US" sz="2400" b="1" dirty="0">
                <a:latin typeface="+mj-ea"/>
                <a:ea typeface="+mj-ea"/>
              </a:rPr>
              <a:t>자아정체성 확립에 도움 받음</a:t>
            </a:r>
          </a:p>
        </p:txBody>
      </p:sp>
      <p:pic>
        <p:nvPicPr>
          <p:cNvPr id="3080" name="Picture 8" descr="sex crimeì ëí ì´ë¯¸ì§ ê²ìê²°ê³¼">
            <a:extLst>
              <a:ext uri="{FF2B5EF4-FFF2-40B4-BE49-F238E27FC236}">
                <a16:creationId xmlns:a16="http://schemas.microsoft.com/office/drawing/2014/main" id="{E851C84C-52D1-4F54-A6CE-EAD5F20F9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98" y="1642930"/>
            <a:ext cx="2990704" cy="2634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C36822-BAE0-4CF7-8073-0C5AE38AE229}"/>
              </a:ext>
            </a:extLst>
          </p:cNvPr>
          <p:cNvSpPr txBox="1"/>
          <p:nvPr/>
        </p:nvSpPr>
        <p:spPr>
          <a:xfrm>
            <a:off x="4427183" y="4437464"/>
            <a:ext cx="224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+mj-ea"/>
                <a:ea typeface="+mj-ea"/>
              </a:rPr>
              <a:t>성범죄 예방</a:t>
            </a:r>
          </a:p>
        </p:txBody>
      </p:sp>
      <p:pic>
        <p:nvPicPr>
          <p:cNvPr id="3084" name="Picture 12" descr="ìì±íë±ì ëí ì´ë¯¸ì§ ê²ìê²°ê³¼">
            <a:extLst>
              <a:ext uri="{FF2B5EF4-FFF2-40B4-BE49-F238E27FC236}">
                <a16:creationId xmlns:a16="http://schemas.microsoft.com/office/drawing/2014/main" id="{E9CAC36B-CADC-4D3D-A269-012AFBE99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3" t="37506" r="-661" b="4655"/>
          <a:stretch/>
        </p:blipFill>
        <p:spPr bwMode="auto">
          <a:xfrm>
            <a:off x="7088893" y="2682640"/>
            <a:ext cx="3216394" cy="2363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47FCC3-3949-48B3-8A02-41F4AC18042A}"/>
              </a:ext>
            </a:extLst>
          </p:cNvPr>
          <p:cNvSpPr txBox="1"/>
          <p:nvPr/>
        </p:nvSpPr>
        <p:spPr>
          <a:xfrm>
            <a:off x="7944049" y="5245197"/>
            <a:ext cx="3216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+mj-ea"/>
                <a:ea typeface="+mj-ea"/>
              </a:rPr>
              <a:t>성차별 없는 사회 만드는데 일조</a:t>
            </a:r>
          </a:p>
        </p:txBody>
      </p:sp>
    </p:spTree>
    <p:extLst>
      <p:ext uri="{BB962C8B-B14F-4D97-AF65-F5344CB8AC3E}">
        <p14:creationId xmlns:p14="http://schemas.microsoft.com/office/powerpoint/2010/main" val="29667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9AFFFF-FC0B-4051-A695-8BF2144B8473}"/>
              </a:ext>
            </a:extLst>
          </p:cNvPr>
          <p:cNvSpPr txBox="1"/>
          <p:nvPr/>
        </p:nvSpPr>
        <p:spPr>
          <a:xfrm>
            <a:off x="4915440" y="7204363"/>
            <a:ext cx="8609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KR Bold" panose="020B0800000000000000" pitchFamily="34" charset="-127"/>
                <a:ea typeface="Noto Sans KR Bold" panose="020B0800000000000000" pitchFamily="34" charset="-127"/>
              </a:rPr>
              <a:t>- 1 -</a:t>
            </a:r>
            <a:endParaRPr lang="ko-KR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Noto Sans KR Bold" panose="020B0800000000000000" pitchFamily="34" charset="-127"/>
              <a:ea typeface="Noto Sans KR Bold" panose="020B0800000000000000" pitchFamily="34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7DC3B40-7B8B-4413-A1C3-841FBB9B4BBB}"/>
              </a:ext>
            </a:extLst>
          </p:cNvPr>
          <p:cNvCxnSpPr/>
          <p:nvPr/>
        </p:nvCxnSpPr>
        <p:spPr>
          <a:xfrm>
            <a:off x="10497304" y="2046623"/>
            <a:ext cx="0" cy="2678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F28933-BB1C-40CE-9FD8-C42A7CD2C5E0}"/>
              </a:ext>
            </a:extLst>
          </p:cNvPr>
          <p:cNvSpPr txBox="1"/>
          <p:nvPr/>
        </p:nvSpPr>
        <p:spPr>
          <a:xfrm>
            <a:off x="413347" y="676243"/>
            <a:ext cx="6554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pc="300" dirty="0">
                <a:latin typeface="+mj-ea"/>
                <a:ea typeface="+mj-ea"/>
              </a:rPr>
              <a:t>질의응답</a:t>
            </a:r>
            <a:endParaRPr lang="en-US" altLang="ko-KR" sz="1600" b="1" spc="300" dirty="0">
              <a:latin typeface="+mj-ea"/>
              <a:ea typeface="+mj-ea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666F640-1C51-4480-BA1E-7B081E3333C6}"/>
              </a:ext>
            </a:extLst>
          </p:cNvPr>
          <p:cNvCxnSpPr>
            <a:cxnSpLocks/>
          </p:cNvCxnSpPr>
          <p:nvPr/>
        </p:nvCxnSpPr>
        <p:spPr>
          <a:xfrm>
            <a:off x="463180" y="1145309"/>
            <a:ext cx="6454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https://berkscountyseo.com/wp-content/uploads/2018/04/answer.png">
            <a:extLst>
              <a:ext uri="{FF2B5EF4-FFF2-40B4-BE49-F238E27FC236}">
                <a16:creationId xmlns:a16="http://schemas.microsoft.com/office/drawing/2014/main" id="{DBB95EBC-DA41-46CC-9A80-0F806B3F4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328" b="16690"/>
          <a:stretch/>
        </p:blipFill>
        <p:spPr bwMode="auto">
          <a:xfrm>
            <a:off x="1865790" y="1853319"/>
            <a:ext cx="6647939" cy="464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BC1D29-8562-494D-8825-6ED3A0619FD2}"/>
              </a:ext>
            </a:extLst>
          </p:cNvPr>
          <p:cNvSpPr txBox="1"/>
          <p:nvPr/>
        </p:nvSpPr>
        <p:spPr>
          <a:xfrm>
            <a:off x="3909849" y="3089394"/>
            <a:ext cx="313903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kern="1500" spc="600" dirty="0">
                <a:latin typeface="+mj-ea"/>
                <a:ea typeface="+mj-ea"/>
              </a:rPr>
              <a:t>감사합니다</a:t>
            </a:r>
            <a:r>
              <a:rPr lang="en-US" altLang="ko-KR" sz="4000" b="1" kern="1500" spc="600" dirty="0">
                <a:latin typeface="+mj-ea"/>
                <a:ea typeface="+mj-ea"/>
              </a:rPr>
              <a:t>!</a:t>
            </a:r>
            <a:endParaRPr lang="ko-KR" altLang="en-US" sz="2800" b="1" kern="1500" spc="600" dirty="0">
              <a:latin typeface="+mj-ea"/>
              <a:ea typeface="+mj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2700AB8-C4A4-4CB5-BDC1-965058D8CF58}"/>
              </a:ext>
            </a:extLst>
          </p:cNvPr>
          <p:cNvSpPr/>
          <p:nvPr/>
        </p:nvSpPr>
        <p:spPr>
          <a:xfrm>
            <a:off x="3611880" y="2194561"/>
            <a:ext cx="3574159" cy="30175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7246E78-A2F5-4E17-B8FB-96EEE494E75A}"/>
              </a:ext>
            </a:extLst>
          </p:cNvPr>
          <p:cNvSpPr/>
          <p:nvPr/>
        </p:nvSpPr>
        <p:spPr>
          <a:xfrm>
            <a:off x="7048879" y="1453466"/>
            <a:ext cx="894833" cy="8948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2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</TotalTime>
  <Words>261</Words>
  <Application>Microsoft Office PowerPoint</Application>
  <PresentationFormat>사용자 지정</PresentationFormat>
  <Paragraphs>56</Paragraphs>
  <Slides>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Noto Sans KR Bold</vt:lpstr>
      <vt:lpstr>맑은 고딕</vt:lpstr>
      <vt:lpstr>Arial</vt:lpstr>
      <vt:lpstr>Calibri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bbtree</dc:creator>
  <cp:lastModifiedBy>승찬 이</cp:lastModifiedBy>
  <cp:revision>75</cp:revision>
  <dcterms:created xsi:type="dcterms:W3CDTF">2017-08-29T05:03:54Z</dcterms:created>
  <dcterms:modified xsi:type="dcterms:W3CDTF">2019-08-30T13:20:48Z</dcterms:modified>
</cp:coreProperties>
</file>