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84" r:id="rId4"/>
    <p:sldId id="277" r:id="rId5"/>
    <p:sldId id="276" r:id="rId6"/>
    <p:sldId id="298" r:id="rId7"/>
    <p:sldId id="286" r:id="rId8"/>
    <p:sldId id="293" r:id="rId9"/>
    <p:sldId id="294" r:id="rId10"/>
    <p:sldId id="295" r:id="rId11"/>
    <p:sldId id="296" r:id="rId12"/>
    <p:sldId id="289" r:id="rId13"/>
    <p:sldId id="278" r:id="rId14"/>
  </p:sldIdLst>
  <p:sldSz cx="9144000" cy="6858000" type="screen4x3"/>
  <p:notesSz cx="6805613" cy="9939338"/>
  <p:embeddedFontLs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CF0"/>
    <a:srgbClr val="1D314E"/>
    <a:srgbClr val="3D3C3E"/>
    <a:srgbClr val="063656"/>
    <a:srgbClr val="08456E"/>
    <a:srgbClr val="8DBDF7"/>
    <a:srgbClr val="5DAAFF"/>
    <a:srgbClr val="47B0FF"/>
    <a:srgbClr val="E3EAF5"/>
    <a:srgbClr val="DD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64" autoAdjust="0"/>
  </p:normalViewPr>
  <p:slideViewPr>
    <p:cSldViewPr snapToGrid="0">
      <p:cViewPr>
        <p:scale>
          <a:sx n="75" d="100"/>
          <a:sy n="75" d="100"/>
        </p:scale>
        <p:origin x="-2592" y="-900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2019-08-31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angeul.naver.com/fo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9617" y="479074"/>
            <a:ext cx="8684346" cy="1969017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게임산업 </a:t>
            </a:r>
            <a:r>
              <a:rPr lang="ko-KR" altLang="en-US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진흥</a:t>
            </a:r>
            <a:r>
              <a:rPr lang="en-US" altLang="ko-KR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인식 개선을 위한</a:t>
            </a:r>
            <a:r>
              <a:rPr lang="en-US" altLang="ko-KR" b="1" spc="-25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ko-KR" b="1" spc="-25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ko-KR" b="1" spc="-2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b="1" spc="-250" dirty="0" smtClean="0">
                <a:solidFill>
                  <a:schemeClr val="accent4">
                    <a:lumMod val="50000"/>
                  </a:schemeClr>
                </a:solidFill>
              </a:rPr>
              <a:t>문화예술진흥법 </a:t>
            </a:r>
            <a:r>
              <a:rPr lang="ko-KR" altLang="en-US" b="1" spc="-250" dirty="0" smtClean="0">
                <a:solidFill>
                  <a:schemeClr val="accent4">
                    <a:lumMod val="50000"/>
                  </a:schemeClr>
                </a:solidFill>
              </a:rPr>
              <a:t>개정안</a:t>
            </a:r>
            <a:endParaRPr lang="ko-KR" altLang="en-US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0715" y="3948830"/>
            <a:ext cx="2160240" cy="17526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2019.09.07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청소년권익위원회</a:t>
            </a:r>
            <a:endParaRPr lang="en-US" altLang="ko-KR" sz="12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노재</a:t>
            </a:r>
            <a:r>
              <a:rPr lang="ko-KR" altLang="en-US" sz="12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윤</a:t>
            </a:r>
            <a:endParaRPr lang="en-US" altLang="ko-KR" sz="12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부제목 2"/>
          <p:cNvSpPr txBox="1">
            <a:spLocks/>
          </p:cNvSpPr>
          <p:nvPr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cosmeti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10396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II.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문화예술진흥법 개정 제안 이유 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91040" y="2148086"/>
            <a:ext cx="8470547" cy="418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/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새로운 경험 가능</a:t>
            </a:r>
            <a:endParaRPr lang="en-US" altLang="ko-KR" sz="16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180975"/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64803" y="1527916"/>
            <a:ext cx="8470547" cy="62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).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게임이 가지고 있는 문화 예술적 가치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4" descr="Image result for ê²ì ìì´ì½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99" y="2867835"/>
            <a:ext cx="1560337" cy="11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ìí ìì´ì½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31" y="2799082"/>
            <a:ext cx="1183852" cy="12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아래쪽 화살표 18"/>
          <p:cNvSpPr/>
          <p:nvPr/>
        </p:nvSpPr>
        <p:spPr>
          <a:xfrm rot="16200000">
            <a:off x="4283258" y="2568802"/>
            <a:ext cx="488515" cy="134065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6861" y="3483015"/>
            <a:ext cx="15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게임 내부에 직접 참여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5500" y="4546256"/>
            <a:ext cx="737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간접 경험과 직접 경험의 경계 지점에 위치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-&gt; </a:t>
            </a:r>
            <a:r>
              <a:rPr lang="ko-KR" altLang="en-US" b="1" dirty="0" smtClean="0"/>
              <a:t>게이머들이 더 실감나게 다양한 경험을 할 수 있는 환경 제공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864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10396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II.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문화예술진흥법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개정 제안 이유 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91040" y="2148086"/>
            <a:ext cx="8470547" cy="418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/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).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게임의 요소와 예술 요소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64803" y="1527916"/>
            <a:ext cx="8470547" cy="62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3).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게임이 가지고 있는 문화 예술적 가치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4" descr="Image result for ê²ì ìì´ì½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97" y="2336802"/>
            <a:ext cx="1257676" cy="8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ìí ìì´ì½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053" y1="71756" x2="46053" y2="71756"/>
                        <a14:foregroundMark x1="46711" y1="80916" x2="46711" y2="80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72" y="3344924"/>
            <a:ext cx="2080901" cy="17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Image result for ìì ìì´ì½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29" y="3702465"/>
            <a:ext cx="1078326" cy="107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5" y="3592789"/>
            <a:ext cx="2303572" cy="129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직선 연결선 12"/>
          <p:cNvCxnSpPr/>
          <p:nvPr/>
        </p:nvCxnSpPr>
        <p:spPr>
          <a:xfrm>
            <a:off x="1284143" y="3421124"/>
            <a:ext cx="673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1031" y="4953666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[</a:t>
            </a:r>
            <a:r>
              <a:rPr lang="ko-KR" altLang="en-US" b="1" dirty="0" smtClean="0"/>
              <a:t>그래픽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42492" y="4967032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[</a:t>
            </a:r>
            <a:r>
              <a:rPr lang="en-US" altLang="ko-KR" b="1" dirty="0" smtClean="0"/>
              <a:t>OST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94722" y="4980398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[</a:t>
            </a:r>
            <a:r>
              <a:rPr lang="ko-KR" altLang="en-US" b="1" dirty="0" err="1" smtClean="0"/>
              <a:t>스토리텔</a:t>
            </a:r>
            <a:r>
              <a:rPr lang="ko-KR" altLang="en-US" b="1" dirty="0" err="1"/>
              <a:t>링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0945" y="5645666"/>
            <a:ext cx="26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미술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응용 미술</a:t>
            </a:r>
            <a:endParaRPr lang="en-US" altLang="ko-KR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240717" y="5648762"/>
            <a:ext cx="260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모든 음악 장르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영화</a:t>
            </a:r>
            <a:endParaRPr lang="en-US" altLang="ko-KR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705452" y="5633998"/>
            <a:ext cx="26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영화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문학 중 산문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864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10396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III.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기대 효과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pic>
        <p:nvPicPr>
          <p:cNvPr id="8" name="Picture 4" descr="Image result for ê²ì ìì´ì½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9" y="2823139"/>
            <a:ext cx="1592903" cy="11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위쪽 화살표 1"/>
          <p:cNvSpPr/>
          <p:nvPr/>
        </p:nvSpPr>
        <p:spPr>
          <a:xfrm>
            <a:off x="1905000" y="3238500"/>
            <a:ext cx="787400" cy="1003300"/>
          </a:xfrm>
          <a:prstGeom prst="upArrow">
            <a:avLst/>
          </a:prstGeom>
          <a:solidFill>
            <a:srgbClr val="569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Image result for í ë¡  ìì´ì½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88" y="2684270"/>
            <a:ext cx="2347412" cy="14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ì ë¶ ì§ì ìì´ì½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0321"/>
            <a:ext cx="1847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811" y="4572000"/>
            <a:ext cx="28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게임에 대한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전반적 인식 개선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09750" y="4559300"/>
            <a:ext cx="2899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정부의 지원 기대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중소기업의 질 좋은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한국 게임 생산 가능</a:t>
            </a:r>
            <a:endParaRPr lang="en-US" altLang="ko-KR" b="1" dirty="0" smtClean="0"/>
          </a:p>
          <a:p>
            <a:pPr algn="ctr"/>
            <a:endParaRPr lang="en-US" altLang="ko-KR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16045" y="4533899"/>
            <a:ext cx="2899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마약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산업 프레임에서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‘</a:t>
            </a:r>
            <a:r>
              <a:rPr lang="ko-KR" altLang="en-US" b="1" dirty="0" smtClean="0"/>
              <a:t>문화예술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이라는 가치로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건설적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발전적 토론 가능</a:t>
            </a:r>
            <a:endParaRPr lang="en-US" altLang="ko-KR" b="1" dirty="0" smtClean="0"/>
          </a:p>
          <a:p>
            <a:pPr algn="ctr"/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42313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3474171" cy="1041751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감사합니다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6" name="부제목 2"/>
          <p:cNvSpPr txBox="1">
            <a:spLocks/>
          </p:cNvSpPr>
          <p:nvPr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부제목 2"/>
          <p:cNvSpPr txBox="1">
            <a:spLocks/>
          </p:cNvSpPr>
          <p:nvPr/>
        </p:nvSpPr>
        <p:spPr>
          <a:xfrm>
            <a:off x="255952" y="1312392"/>
            <a:ext cx="5173304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75000"/>
              </a:lnSpc>
            </a:pP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75000"/>
              </a:lnSpc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I.  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주요골자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75000"/>
              </a:lnSpc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II.  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제안 이유</a:t>
            </a:r>
            <a:endParaRPr lang="en-US" altLang="ko-KR" sz="16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III.  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예상 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효과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 IV.  Q&amp;A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366713" y="2279494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364474" y="3131226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364474" y="3557092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64474" y="2705360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366713" y="1851983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cosmeti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243848" y="152400"/>
            <a:ext cx="8531851" cy="884238"/>
          </a:xfrm>
        </p:spPr>
        <p:txBody>
          <a:bodyPr/>
          <a:lstStyle/>
          <a:p>
            <a:pPr algn="l"/>
            <a:r>
              <a:rPr lang="ko-KR" altLang="en-US" sz="2800" b="1" smtClean="0">
                <a:solidFill>
                  <a:srgbClr val="1D314E"/>
                </a:solidFill>
              </a:rPr>
              <a:t>목차</a:t>
            </a:r>
            <a:endParaRPr lang="ko-KR" altLang="en-US" sz="2800" b="1">
              <a:solidFill>
                <a:srgbClr val="1D314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61472" y="2694999"/>
            <a:ext cx="2481132" cy="1277618"/>
            <a:chOff x="364474" y="2650197"/>
            <a:chExt cx="2481132" cy="1277618"/>
          </a:xfrm>
        </p:grpSpPr>
        <p:cxnSp>
          <p:nvCxnSpPr>
            <p:cNvPr id="15" name="직선 연결선 14"/>
            <p:cNvCxnSpPr/>
            <p:nvPr/>
          </p:nvCxnSpPr>
          <p:spPr>
            <a:xfrm flipV="1">
              <a:off x="364474" y="3076063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364474" y="3501929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364474" y="3927795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364474" y="2650197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부제목 2"/>
          <p:cNvSpPr txBox="1">
            <a:spLocks/>
          </p:cNvSpPr>
          <p:nvPr/>
        </p:nvSpPr>
        <p:spPr>
          <a:xfrm>
            <a:off x="255952" y="1765785"/>
            <a:ext cx="5173304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3375" indent="-333375">
              <a:lnSpc>
                <a:spcPct val="175000"/>
              </a:lnSpc>
            </a:pPr>
            <a:endParaRPr lang="en-US" altLang="ko-KR" sz="1600" b="1" spc="-50" dirty="0" smtClean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355600"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주요골자</a:t>
            </a:r>
            <a:endParaRPr lang="en-US" altLang="ko-KR" sz="1200" b="1" spc="-50" dirty="0" smtClean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355600"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   </a:t>
            </a:r>
            <a:r>
              <a:rPr lang="ko-KR" altLang="en-US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제안 이유</a:t>
            </a:r>
            <a:endParaRPr lang="en-US" altLang="ko-KR" sz="1600" b="1" spc="-50" dirty="0" smtClean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355600">
              <a:lnSpc>
                <a:spcPct val="175000"/>
              </a:lnSpc>
              <a:buAutoNum type="arabicPeriod" startAt="3"/>
            </a:pPr>
            <a:r>
              <a:rPr lang="ko-KR" altLang="en-US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예상 효과</a:t>
            </a:r>
            <a:endParaRPr lang="en-US" altLang="ko-KR" sz="1600" b="1" spc="-50" dirty="0" smtClean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355600">
              <a:lnSpc>
                <a:spcPct val="175000"/>
              </a:lnSpc>
              <a:buAutoNum type="arabicPeriod" startAt="3"/>
            </a:pPr>
            <a:r>
              <a:rPr lang="en-US" altLang="ko-KR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Q&amp;A</a:t>
            </a:r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366713" y="2279494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241300" y="114300"/>
            <a:ext cx="8674100" cy="985838"/>
          </a:xfrm>
        </p:spPr>
        <p:txBody>
          <a:bodyPr anchor="ctr">
            <a:normAutofit/>
          </a:bodyPr>
          <a:lstStyle/>
          <a:p>
            <a:pPr algn="l"/>
            <a:r>
              <a:rPr lang="ko-KR" altLang="en-US" sz="2800" b="1" smtClean="0">
                <a:solidFill>
                  <a:srgbClr val="1D314E"/>
                </a:solidFill>
              </a:rPr>
              <a:t>목차</a:t>
            </a:r>
            <a:endParaRPr lang="ko-KR" altLang="en-US" sz="2800" b="1">
              <a:solidFill>
                <a:srgbClr val="1D31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091343"/>
              </p:ext>
            </p:extLst>
          </p:nvPr>
        </p:nvGraphicFramePr>
        <p:xfrm>
          <a:off x="518817" y="1819275"/>
          <a:ext cx="8251986" cy="341944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29383"/>
                <a:gridCol w="4122603"/>
              </a:tblGrid>
              <a:tr h="76042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1" spc="-3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개정 전 </a:t>
                      </a:r>
                      <a:r>
                        <a:rPr lang="en-US" altLang="ko-KR" sz="1050" b="1" spc="-3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50" b="1" spc="-3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현재</a:t>
                      </a:r>
                      <a:r>
                        <a:rPr lang="en-US" altLang="ko-KR" sz="1050" b="1" spc="-3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50" b="1" spc="-3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1" spc="-3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개정안</a:t>
                      </a:r>
                      <a:endParaRPr lang="ko-KR" altLang="en-US" sz="1050" b="1" spc="-3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9018">
                <a:tc>
                  <a:txBody>
                    <a:bodyPr/>
                    <a:lstStyle/>
                    <a:p>
                      <a:pPr algn="ctr" fontAlgn="base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문화예술 진흥법 제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정의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“문화예술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이란 문학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미술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응용미술을 포함한다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음악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무용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연극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영화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연예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演藝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국악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사진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건축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어문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語文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출판 및 만화를 말한다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문화예술 진흥법 제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정의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“문화예술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이란 문학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미술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응용미술을 포함한다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음악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무용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연극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영화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연예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演藝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국악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사진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건축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어문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語文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출판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만화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및 </a:t>
                      </a:r>
                      <a:r>
                        <a:rPr lang="ko-KR" altLang="en-US" sz="12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게임을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말한다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3455" y="188690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표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 txBox="1">
            <a:spLocks/>
          </p:cNvSpPr>
          <p:nvPr/>
        </p:nvSpPr>
        <p:spPr>
          <a:xfrm>
            <a:off x="259795" y="1631109"/>
            <a:ext cx="1835705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ko-KR" altLang="en-US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303749" y="1631110"/>
            <a:ext cx="6687852" cy="77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solidFill>
                <a:srgbClr val="3D3C3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66700" y="657224"/>
            <a:ext cx="8477250" cy="6651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spc="-150" dirty="0">
                <a:solidFill>
                  <a:srgbClr val="1D314E"/>
                </a:solidFill>
              </a:rPr>
              <a:t> </a:t>
            </a:r>
            <a:r>
              <a:rPr lang="en-US" altLang="ko-KR" sz="4000" b="1" spc="-150" dirty="0" smtClean="0">
                <a:solidFill>
                  <a:srgbClr val="1D314E"/>
                </a:solidFill>
              </a:rPr>
              <a:t>I.</a:t>
            </a:r>
            <a:r>
              <a:rPr lang="ko-KR" altLang="en-US" sz="4000" b="1" spc="-150" dirty="0" smtClean="0">
                <a:solidFill>
                  <a:srgbClr val="1D314E"/>
                </a:solidFill>
              </a:rPr>
              <a:t>주요 </a:t>
            </a:r>
            <a:r>
              <a:rPr lang="ko-KR" altLang="en-US" sz="4000" b="1" spc="-150" dirty="0" smtClean="0">
                <a:solidFill>
                  <a:srgbClr val="1D314E"/>
                </a:solidFill>
              </a:rPr>
              <a:t>골자</a:t>
            </a:r>
            <a:endParaRPr lang="ko-KR" altLang="en-US" sz="4000" b="1" spc="-150" dirty="0">
              <a:solidFill>
                <a:srgbClr val="1D31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부제목 2"/>
          <p:cNvSpPr txBox="1">
            <a:spLocks/>
          </p:cNvSpPr>
          <p:nvPr/>
        </p:nvSpPr>
        <p:spPr>
          <a:xfrm>
            <a:off x="255952" y="1324672"/>
            <a:ext cx="5173304" cy="4714908"/>
          </a:xfrm>
          <a:prstGeom prst="rect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75000"/>
              </a:lnSpc>
            </a:pPr>
            <a:endParaRPr lang="en-US" altLang="ko-KR" sz="1600" b="1" spc="-50" dirty="0" smtClean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I.  </a:t>
            </a:r>
            <a:r>
              <a:rPr lang="ko-KR" altLang="en-US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주요골자</a:t>
            </a:r>
            <a:endParaRPr lang="en-US" altLang="ko-KR" sz="1600" b="1" spc="-50" dirty="0" smtClean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II. </a:t>
            </a:r>
            <a:r>
              <a:rPr lang="ko-KR" altLang="en-US" sz="1600" b="1" spc="-5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제안 이유</a:t>
            </a:r>
            <a:endParaRPr lang="en-US" altLang="ko-KR" sz="1600" b="1" spc="-50" dirty="0" smtClean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355600"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III. </a:t>
            </a:r>
            <a:r>
              <a:rPr lang="ko-KR" altLang="en-US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예상 </a:t>
            </a:r>
            <a:r>
              <a:rPr lang="ko-KR" altLang="en-US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효과</a:t>
            </a:r>
            <a:endParaRPr lang="en-US" altLang="ko-KR" sz="1600" b="1" spc="-50" dirty="0" smtClean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355600">
              <a:lnSpc>
                <a:spcPct val="175000"/>
              </a:lnSpc>
            </a:pPr>
            <a:r>
              <a:rPr lang="en-US" altLang="ko-KR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IV. Q </a:t>
            </a:r>
            <a:r>
              <a:rPr lang="en-US" altLang="ko-KR" sz="1600" b="1" spc="-50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&amp; A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55952" y="3096260"/>
            <a:ext cx="2481132" cy="1277618"/>
            <a:chOff x="364474" y="2650197"/>
            <a:chExt cx="2481132" cy="1277618"/>
          </a:xfrm>
        </p:grpSpPr>
        <p:cxnSp>
          <p:nvCxnSpPr>
            <p:cNvPr id="15" name="직선 연결선 14"/>
            <p:cNvCxnSpPr/>
            <p:nvPr/>
          </p:nvCxnSpPr>
          <p:spPr>
            <a:xfrm flipV="1">
              <a:off x="364474" y="3076063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364474" y="3501929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364474" y="3927795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364474" y="2650197"/>
              <a:ext cx="2481132" cy="2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직선 연결선 22"/>
          <p:cNvCxnSpPr/>
          <p:nvPr/>
        </p:nvCxnSpPr>
        <p:spPr>
          <a:xfrm flipV="1">
            <a:off x="255952" y="2674785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255952" y="1837066"/>
            <a:ext cx="2481132" cy="2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241300" y="114300"/>
            <a:ext cx="8674100" cy="985838"/>
          </a:xfrm>
        </p:spPr>
        <p:txBody>
          <a:bodyPr anchor="ctr">
            <a:normAutofit/>
          </a:bodyPr>
          <a:lstStyle/>
          <a:p>
            <a:pPr algn="l"/>
            <a:r>
              <a:rPr lang="ko-KR" altLang="en-US" sz="2800" b="1" dirty="0" smtClean="0">
                <a:solidFill>
                  <a:schemeClr val="accent5"/>
                </a:solidFill>
              </a:rPr>
              <a:t>목차</a:t>
            </a:r>
            <a:endParaRPr lang="ko-KR" alt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255952" y="2280608"/>
            <a:ext cx="2481132" cy="2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10396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II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문화예술진흥법 개정 제안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배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경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91040" y="2148086"/>
            <a:ext cx="8470547" cy="418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/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16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180975"/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64803" y="1527916"/>
            <a:ext cx="8470547" cy="62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배경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AutoShape 2" descr="Image result for ìí ìì´ì½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995514"/>
            <a:ext cx="7945573" cy="398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3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10396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II.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문화예술진흥법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개정 제안 이유 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00255" y="2022822"/>
            <a:ext cx="8470547" cy="362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예술 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174625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‘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인간이 생각하는 사상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가치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감정등을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표현하는 인간 활동 그 자체 또는 그로 인해 만들어진 결과물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” </a:t>
            </a:r>
          </a:p>
          <a:p>
            <a:pPr marL="174625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174625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게임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제작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174625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1.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주제 또는 소재선정 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-&gt; 2.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개발자 회의 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-&gt; 3.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작업 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-&gt; 4.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수정의 수정의 반복 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-&gt; 5.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발매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174625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marL="174625" indent="0">
              <a:buNone/>
            </a:pP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-&gt;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주제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소재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]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 개발자들이 게임을 통해 전달하고자 하는 메시지 혹은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가치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사상등임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4625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marL="174625" indent="0">
              <a:buNone/>
            </a:pP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b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64803" y="1527916"/>
            <a:ext cx="8470547" cy="62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).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게임이 예술 범주에 들어가는지에 대한 검토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2" name="Picture 2" descr="Image result for ë°°ííë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70" y="4938229"/>
            <a:ext cx="2553223" cy="13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58" y="481050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10396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II.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문화예술진흥법 개정 제안 이유 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91040" y="2183315"/>
            <a:ext cx="8470547" cy="338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문화</a:t>
            </a:r>
            <a:endParaRPr lang="en-US" altLang="ko-KR" sz="24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87313" indent="0">
              <a:buNone/>
            </a:pP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한 사회 혹은 집단 전반의 공통적으로 공유</a:t>
            </a: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학습되는 생활 양식</a:t>
            </a:r>
            <a:endParaRPr lang="en-US" altLang="ko-KR" sz="18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87313" indent="0">
              <a:buNone/>
            </a:pPr>
            <a:endParaRPr lang="en-US" altLang="ko-KR" sz="18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87313" indent="0">
              <a:buNone/>
            </a:pP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하위문화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: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한 집단이 전체 사회의 지배적인 문화유형과는 다른 독특한 문화를 지니는 것</a:t>
            </a:r>
            <a:endParaRPr lang="en-US" altLang="ko-KR" sz="18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87313" indent="0">
              <a:buNone/>
            </a:pPr>
            <a:endParaRPr lang="en-US" altLang="ko-KR" sz="18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87313" indent="0">
              <a:buNone/>
            </a:pPr>
            <a:endParaRPr lang="en-US" altLang="ko-KR" sz="18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87313" indent="0">
              <a:buNone/>
            </a:pP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64803" y="1527916"/>
            <a:ext cx="8470547" cy="62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).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게임이 문화 범주에 들어가는지에 대한 검토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48" y="4460410"/>
            <a:ext cx="1952627" cy="19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ê²ì ìì´ì½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2" y="4831539"/>
            <a:ext cx="1701244" cy="12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ì¬í ìì´ì½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2" y="4387666"/>
            <a:ext cx="2098118" cy="20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2576840" y="5181600"/>
            <a:ext cx="699760" cy="495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580646" y="5234490"/>
            <a:ext cx="699760" cy="495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1.1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페이지 제목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103968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II.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문화예술진흥법 개정 제안 이유 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8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 descr="cosmeti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391040" y="2148086"/>
            <a:ext cx="8470547" cy="418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/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1). 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능동적 문화 매체 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혹은 문화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0" indent="180975"/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64803" y="1527916"/>
            <a:ext cx="8470547" cy="62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1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게임이 가지고 있는 문화 예술적 가치</a:t>
            </a: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4" descr="Image result for ê²ì ìì´ì½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87" y="2584685"/>
            <a:ext cx="1560337" cy="11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ìí ìì´ì½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4" name="Picture 6" descr="Image result for ìí ìì´ì½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889" y1="57222" x2="38889" y2="5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434373"/>
            <a:ext cx="1374556" cy="13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23" y="5178455"/>
            <a:ext cx="1248710" cy="13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4" y="5293258"/>
            <a:ext cx="1183852" cy="123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아래쪽 화살표 2"/>
          <p:cNvSpPr/>
          <p:nvPr/>
        </p:nvSpPr>
        <p:spPr>
          <a:xfrm>
            <a:off x="1753644" y="3694806"/>
            <a:ext cx="488515" cy="134065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아래쪽 화살표 17"/>
          <p:cNvSpPr/>
          <p:nvPr/>
        </p:nvSpPr>
        <p:spPr>
          <a:xfrm>
            <a:off x="5311987" y="3847206"/>
            <a:ext cx="488515" cy="134065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아래쪽 화살표 18"/>
          <p:cNvSpPr/>
          <p:nvPr/>
        </p:nvSpPr>
        <p:spPr>
          <a:xfrm rot="10800000">
            <a:off x="6383809" y="3805266"/>
            <a:ext cx="488515" cy="134065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075" y="3847206"/>
            <a:ext cx="115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스토리</a:t>
            </a:r>
            <a:r>
              <a:rPr lang="en-US" altLang="ko-KR" b="1" dirty="0" smtClean="0"/>
              <a:t> </a:t>
            </a:r>
            <a:r>
              <a:rPr lang="ko-KR" altLang="en-US" b="1" dirty="0" err="1" smtClean="0"/>
              <a:t>메세지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47080" y="3903469"/>
            <a:ext cx="14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스토리</a:t>
            </a:r>
            <a:endParaRPr lang="en-US" altLang="ko-KR" b="1" dirty="0" smtClean="0"/>
          </a:p>
          <a:p>
            <a:pPr algn="r"/>
            <a:r>
              <a:rPr lang="en-US" altLang="ko-KR" b="1" dirty="0" smtClean="0"/>
              <a:t> </a:t>
            </a:r>
            <a:r>
              <a:rPr lang="ko-KR" altLang="en-US" b="1" dirty="0" smtClean="0"/>
              <a:t>메시지</a:t>
            </a:r>
            <a:endParaRPr lang="en-US" altLang="ko-KR" b="1" dirty="0"/>
          </a:p>
          <a:p>
            <a:pPr algn="r"/>
            <a:r>
              <a:rPr lang="ko-KR" altLang="en-US" b="1" dirty="0" smtClean="0"/>
              <a:t>다</a:t>
            </a:r>
            <a:r>
              <a:rPr lang="ko-KR" altLang="en-US" b="1" dirty="0"/>
              <a:t>른</a:t>
            </a:r>
            <a:r>
              <a:rPr lang="ko-KR" altLang="en-US" b="1" dirty="0" smtClean="0"/>
              <a:t> 결과</a:t>
            </a:r>
            <a:endParaRPr lang="en-US" altLang="ko-KR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929453" y="4128431"/>
            <a:ext cx="15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게임 내에서 선택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90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5321</TotalTime>
  <Words>503</Words>
  <Application>Microsoft Office PowerPoint</Application>
  <PresentationFormat>화면 슬라이드 쇼(4:3)</PresentationFormat>
  <Paragraphs>113</Paragraphs>
  <Slides>13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굴림</vt:lpstr>
      <vt:lpstr>Arial</vt:lpstr>
      <vt:lpstr>나눔고딕</vt:lpstr>
      <vt:lpstr>Wingdings</vt:lpstr>
      <vt:lpstr>맑은 고딕</vt:lpstr>
      <vt:lpstr>Office 테마</vt:lpstr>
      <vt:lpstr>게임산업 진흥, 인식 개선을 위한  문화예술진흥법 개정안</vt:lpstr>
      <vt:lpstr>목차</vt:lpstr>
      <vt:lpstr>목차</vt:lpstr>
      <vt:lpstr> I.주요 골자</vt:lpstr>
      <vt:lpstr>목차</vt:lpstr>
      <vt:lpstr>II. 문화예술진흥법 개정 제안 배경</vt:lpstr>
      <vt:lpstr>II. 문화예술진흥법 개정 제안 이유 </vt:lpstr>
      <vt:lpstr>II. 문화예술진흥법 개정 제안 이유 </vt:lpstr>
      <vt:lpstr>II. 문화예술진흥법 개정 제안 이유 </vt:lpstr>
      <vt:lpstr>II. 문화예술진흥법 개정 제안 이유 </vt:lpstr>
      <vt:lpstr>II. 문화예술진흥법 개정 제안 이유 </vt:lpstr>
      <vt:lpstr>III. 기대 효과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Windows User</cp:lastModifiedBy>
  <cp:revision>31</cp:revision>
  <cp:lastPrinted>2011-08-28T13:13:29Z</cp:lastPrinted>
  <dcterms:created xsi:type="dcterms:W3CDTF">2011-08-24T01:05:33Z</dcterms:created>
  <dcterms:modified xsi:type="dcterms:W3CDTF">2019-09-01T05:11:47Z</dcterms:modified>
</cp:coreProperties>
</file>