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75" r:id="rId3"/>
    <p:sldId id="273" r:id="rId4"/>
    <p:sldId id="276" r:id="rId5"/>
    <p:sldId id="277" r:id="rId6"/>
    <p:sldId id="274" r:id="rId7"/>
    <p:sldId id="269" r:id="rId8"/>
    <p:sldId id="270" r:id="rId9"/>
  </p:sldIdLst>
  <p:sldSz cx="12192000" cy="6858000"/>
  <p:notesSz cx="6858000" cy="9144000"/>
  <p:embeddedFontLst>
    <p:embeddedFont>
      <p:font typeface="a옛날사진관4" panose="02020600000000000000" pitchFamily="18" charset="-127"/>
      <p:regular r:id="rId10"/>
    </p:embeddedFont>
    <p:embeddedFont>
      <p:font typeface="a옛날사진관3" panose="02020600000000000000" pitchFamily="18" charset="-127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a옛날사진관2" panose="02020600000000000000" pitchFamily="18" charset="-127"/>
      <p:regular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343"/>
    <a:srgbClr val="F59DAA"/>
    <a:srgbClr val="F2F2F2"/>
    <a:srgbClr val="5F5F60"/>
    <a:srgbClr val="F9BFC7"/>
    <a:srgbClr val="EC4A63"/>
    <a:srgbClr val="565658"/>
    <a:srgbClr val="F7D331"/>
    <a:srgbClr val="2D3C55"/>
    <a:srgbClr val="3DC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51" autoAdjust="0"/>
    <p:restoredTop sz="96391" autoAdjust="0"/>
  </p:normalViewPr>
  <p:slideViewPr>
    <p:cSldViewPr snapToGrid="0" showGuides="1">
      <p:cViewPr varScale="1">
        <p:scale>
          <a:sx n="88" d="100"/>
          <a:sy n="88" d="100"/>
        </p:scale>
        <p:origin x="91" y="86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7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129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34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47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0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9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84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9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6A62-4D8D-4B4A-8FC1-B2FB5A3CC144}" type="datetimeFigureOut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5B32-80EB-4DFE-A990-5B19CB0B7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2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8738" y="1199123"/>
            <a:ext cx="10533653" cy="769441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4400" smtClean="0">
                <a:solidFill>
                  <a:schemeClr val="tx1">
                    <a:lumMod val="65000"/>
                    <a:lumOff val="35000"/>
                  </a:schemeClr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공정한 수사를 위한 형사소송법 </a:t>
            </a:r>
            <a:r>
              <a:rPr lang="ko-KR" altLang="en-US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일부</a:t>
            </a:r>
            <a:r>
              <a:rPr lang="ko-KR" altLang="en-US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개정안</a:t>
            </a:r>
            <a:endParaRPr lang="ko-KR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cxnSp>
        <p:nvCxnSpPr>
          <p:cNvPr id="8" name="직선 연결선 7"/>
          <p:cNvCxnSpPr>
            <a:cxnSpLocks/>
          </p:cNvCxnSpPr>
          <p:nvPr/>
        </p:nvCxnSpPr>
        <p:spPr>
          <a:xfrm>
            <a:off x="1108710" y="3984010"/>
            <a:ext cx="1016127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02821" y="3330230"/>
            <a:ext cx="3288080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pc="600" dirty="0" smtClean="0">
                <a:solidFill>
                  <a:srgbClr val="565658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-</a:t>
            </a:r>
            <a:r>
              <a:rPr lang="ko-KR" altLang="en-US" spc="600" dirty="0" smtClean="0">
                <a:solidFill>
                  <a:srgbClr val="565658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공정한 수사를 위해</a:t>
            </a:r>
            <a:r>
              <a:rPr lang="en-US" altLang="ko-KR" spc="600" dirty="0" smtClean="0">
                <a:solidFill>
                  <a:srgbClr val="565658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-</a:t>
            </a:r>
            <a:endParaRPr lang="ko-KR" altLang="en-US" spc="600" dirty="0">
              <a:solidFill>
                <a:srgbClr val="565658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3606" y="2253012"/>
            <a:ext cx="184731" cy="369332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endParaRPr lang="ko-KR" altLang="en-US" spc="600" dirty="0">
              <a:solidFill>
                <a:srgbClr val="565658"/>
              </a:solidFill>
              <a:latin typeface="210 콤퓨타세탁 L" panose="02020603020101020101" pitchFamily="18" charset="-127"/>
              <a:ea typeface="210 콤퓨타세탁 L" panose="0202060302010102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27568" y="5115798"/>
            <a:ext cx="1735995" cy="1015663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정치법제위원회</a:t>
            </a:r>
            <a:endParaRPr lang="en-US" altLang="ko-KR" sz="1200" dirty="0" smtClean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algn="ctr"/>
            <a:r>
              <a:rPr lang="ko-KR" altLang="en-US" sz="1200" dirty="0" err="1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김가경</a:t>
            </a:r>
            <a:endParaRPr lang="en-US" altLang="ko-KR" sz="1200" dirty="0" smtClean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신승아</a:t>
            </a:r>
            <a:endParaRPr lang="en-US" altLang="ko-KR" sz="1200" dirty="0" smtClean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이민지</a:t>
            </a:r>
            <a:endParaRPr lang="en-US" altLang="ko-KR" sz="1200" dirty="0" smtClean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김지현</a:t>
            </a:r>
            <a:endParaRPr lang="en-US" altLang="ko-KR" sz="12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9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3F6FE179-5243-41AC-B311-17F6E55D5606}"/>
              </a:ext>
            </a:extLst>
          </p:cNvPr>
          <p:cNvSpPr/>
          <p:nvPr/>
        </p:nvSpPr>
        <p:spPr>
          <a:xfrm rot="18823832">
            <a:off x="-4495487" y="-3349056"/>
            <a:ext cx="12305871" cy="8316141"/>
          </a:xfrm>
          <a:prstGeom prst="rect">
            <a:avLst/>
          </a:prstGeom>
          <a:solidFill>
            <a:srgbClr val="5F5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39124" y="1003797"/>
            <a:ext cx="190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INDEX</a:t>
            </a:r>
            <a:endParaRPr lang="ko-KR" altLang="en-US" sz="3600" dirty="0">
              <a:solidFill>
                <a:schemeClr val="bg1"/>
              </a:solidFill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93827" y="2393986"/>
            <a:ext cx="2267293" cy="461665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-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제안 이유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0327" y="3194213"/>
            <a:ext cx="2047823" cy="461665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-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주요 골자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360" y="3994440"/>
            <a:ext cx="2843790" cy="461665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-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기대 효과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="" xmlns:a16="http://schemas.microsoft.com/office/drawing/2014/main" id="{02C3BAF7-BA8C-40D0-95B5-8DE6468C90D3}"/>
              </a:ext>
            </a:extLst>
          </p:cNvPr>
          <p:cNvCxnSpPr>
            <a:cxnSpLocks/>
          </p:cNvCxnSpPr>
          <p:nvPr/>
        </p:nvCxnSpPr>
        <p:spPr>
          <a:xfrm flipV="1">
            <a:off x="148590" y="-1577340"/>
            <a:ext cx="9006840" cy="9410563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719494" y="6434668"/>
            <a:ext cx="753009" cy="94593"/>
            <a:chOff x="5390287" y="6434669"/>
            <a:chExt cx="753009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59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627771" y="423331"/>
            <a:ext cx="1527982" cy="400110"/>
          </a:xfrm>
          <a:prstGeom prst="rect">
            <a:avLst/>
          </a:prstGeom>
          <a:solidFill>
            <a:srgbClr val="F2F2F2"/>
          </a:solidFill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1. </a:t>
            </a:r>
            <a:r>
              <a:rPr lang="ko-KR" altLang="en-US" sz="20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제안 이유</a:t>
            </a:r>
            <a:endParaRPr lang="ko-KR" altLang="en-US" sz="20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885825" y="1133891"/>
            <a:ext cx="422277" cy="4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885825" y="1056871"/>
            <a:ext cx="2069797" cy="523220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r>
              <a:rPr lang="ko-KR" altLang="en-US" sz="2800" dirty="0" smtClean="0">
                <a:latin typeface="a옛날사진관3" panose="02020600000000000000" pitchFamily="18" charset="-127"/>
                <a:ea typeface="a옛날사진관3" panose="02020600000000000000" pitchFamily="18" charset="-127"/>
              </a:rPr>
              <a:t>고유정 사건</a:t>
            </a:r>
            <a:endParaRPr lang="ko-KR" altLang="en-US" sz="1600" spc="300" dirty="0"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FAC73B-C431-4966-B393-80ED297B3EC6}"/>
              </a:ext>
            </a:extLst>
          </p:cNvPr>
          <p:cNvSpPr txBox="1"/>
          <p:nvPr/>
        </p:nvSpPr>
        <p:spPr>
          <a:xfrm>
            <a:off x="6824911" y="2541214"/>
            <a:ext cx="4609443" cy="175432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고유정 사건 초동 수사 미흡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4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일 뒤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CCTV 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확보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사건 현장인 </a:t>
            </a:r>
            <a:r>
              <a:rPr lang="ko-KR" altLang="en-US" dirty="0" err="1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펜션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 청소 허락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1878139"/>
            <a:ext cx="5492085" cy="308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719494" y="6434668"/>
            <a:ext cx="753009" cy="94593"/>
            <a:chOff x="5390287" y="6434669"/>
            <a:chExt cx="753009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59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627771" y="423331"/>
            <a:ext cx="1527982" cy="400110"/>
          </a:xfrm>
          <a:prstGeom prst="rect">
            <a:avLst/>
          </a:prstGeom>
          <a:solidFill>
            <a:srgbClr val="F2F2F2"/>
          </a:solidFill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1. </a:t>
            </a:r>
            <a:r>
              <a:rPr lang="ko-KR" altLang="en-US" sz="20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제안 이유</a:t>
            </a:r>
            <a:endParaRPr lang="ko-KR" altLang="en-US" sz="20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885825" y="1133891"/>
            <a:ext cx="422277" cy="4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885825" y="1056871"/>
            <a:ext cx="2069797" cy="523220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r>
              <a:rPr lang="ko-KR" altLang="en-US" sz="2800" dirty="0" err="1" smtClean="0">
                <a:latin typeface="a옛날사진관3" panose="02020600000000000000" pitchFamily="18" charset="-127"/>
                <a:ea typeface="a옛날사진관3" panose="02020600000000000000" pitchFamily="18" charset="-127"/>
              </a:rPr>
              <a:t>버닝썬</a:t>
            </a:r>
            <a:r>
              <a:rPr lang="ko-KR" altLang="en-US" sz="2800" dirty="0" smtClean="0">
                <a:latin typeface="a옛날사진관3" panose="02020600000000000000" pitchFamily="18" charset="-127"/>
                <a:ea typeface="a옛날사진관3" panose="02020600000000000000" pitchFamily="18" charset="-127"/>
              </a:rPr>
              <a:t> 사건</a:t>
            </a:r>
            <a:endParaRPr lang="ko-KR" altLang="en-US" sz="1600" spc="300" dirty="0"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FAC73B-C431-4966-B393-80ED297B3EC6}"/>
              </a:ext>
            </a:extLst>
          </p:cNvPr>
          <p:cNvSpPr txBox="1"/>
          <p:nvPr/>
        </p:nvSpPr>
        <p:spPr>
          <a:xfrm>
            <a:off x="6268651" y="2399712"/>
            <a:ext cx="5136743" cy="258532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버닝썬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사건 경찰 부실 수사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.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초반 정준영 스마트 폰 확보 미흡 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조사 중이라는 이유로 증거 인멸의 시간을 줌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피의자 승리의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12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번의 조사와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18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번의 조서에도</a:t>
            </a:r>
            <a:endParaRPr lang="en-US" altLang="ko-KR" dirty="0" smtClean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    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구속 피함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.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86" y="2159726"/>
            <a:ext cx="4864904" cy="277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3" name="그룹 52"/>
          <p:cNvGrpSpPr/>
          <p:nvPr/>
        </p:nvGrpSpPr>
        <p:grpSpPr>
          <a:xfrm>
            <a:off x="5719494" y="6434668"/>
            <a:ext cx="753009" cy="94593"/>
            <a:chOff x="5390287" y="6434669"/>
            <a:chExt cx="753009" cy="94593"/>
          </a:xfrm>
        </p:grpSpPr>
        <p:sp>
          <p:nvSpPr>
            <p:cNvPr id="79" name="타원 78"/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rgbClr val="F59D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타원 79"/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714375" y="525780"/>
            <a:ext cx="1941019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627771" y="423331"/>
            <a:ext cx="1527982" cy="400110"/>
          </a:xfrm>
          <a:prstGeom prst="rect">
            <a:avLst/>
          </a:prstGeom>
          <a:solidFill>
            <a:srgbClr val="F2F2F2"/>
          </a:solidFill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1. </a:t>
            </a:r>
            <a:r>
              <a:rPr lang="ko-KR" altLang="en-US" sz="20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제안 이유</a:t>
            </a:r>
            <a:endParaRPr lang="ko-KR" altLang="en-US" sz="20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885825" y="1133891"/>
            <a:ext cx="422277" cy="4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885825" y="1056871"/>
            <a:ext cx="2422458" cy="523220"/>
          </a:xfrm>
          <a:prstGeom prst="rect">
            <a:avLst/>
          </a:prstGeom>
          <a:scene3d>
            <a:camera prst="obliqueTopLeft"/>
            <a:lightRig rig="threePt" dir="t"/>
          </a:scene3d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latin typeface="a옛날사진관3" panose="02020600000000000000" pitchFamily="18" charset="-127"/>
                <a:ea typeface="a옛날사진관3" panose="02020600000000000000" pitchFamily="18" charset="-127"/>
              </a:rPr>
              <a:t>13</a:t>
            </a:r>
            <a:r>
              <a:rPr lang="ko-KR" altLang="en-US" sz="2800" dirty="0" smtClean="0"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년간 성추행</a:t>
            </a:r>
            <a:endParaRPr lang="ko-KR" altLang="en-US" sz="1600" spc="300" dirty="0"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FAC73B-C431-4966-B393-80ED297B3EC6}"/>
              </a:ext>
            </a:extLst>
          </p:cNvPr>
          <p:cNvSpPr txBox="1"/>
          <p:nvPr/>
        </p:nvSpPr>
        <p:spPr>
          <a:xfrm>
            <a:off x="6425206" y="2525884"/>
            <a:ext cx="5136743" cy="2585323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충분치 못한 부당 수사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13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년간 이모부에게 성추행 피해사실을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1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시간 </a:t>
            </a:r>
            <a:r>
              <a:rPr lang="en-US" altLang="ko-KR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20</a:t>
            </a: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분 동안 진술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피해 사실 증명 실패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기소 실패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2284454"/>
            <a:ext cx="5306514" cy="302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851035" y="1149254"/>
            <a:ext cx="422277" cy="4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2FE485F4-3DBC-4312-A366-6188FFFF885C}"/>
              </a:ext>
            </a:extLst>
          </p:cNvPr>
          <p:cNvSpPr txBox="1"/>
          <p:nvPr/>
        </p:nvSpPr>
        <p:spPr>
          <a:xfrm>
            <a:off x="627771" y="423331"/>
            <a:ext cx="1527982" cy="400110"/>
          </a:xfrm>
          <a:prstGeom prst="rect">
            <a:avLst/>
          </a:prstGeom>
          <a:solidFill>
            <a:srgbClr val="F2F2F2"/>
          </a:solidFill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2. </a:t>
            </a:r>
            <a:r>
              <a:rPr lang="ko-KR" altLang="en-US" sz="20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주요 골자</a:t>
            </a:r>
            <a:endParaRPr lang="ko-KR" altLang="en-US" sz="20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60" name="타원 59">
            <a:extLst>
              <a:ext uri="{FF2B5EF4-FFF2-40B4-BE49-F238E27FC236}">
                <a16:creationId xmlns="" xmlns:a16="http://schemas.microsoft.com/office/drawing/2014/main" id="{AE582F8A-01A6-48B4-846C-6B69CC27CACF}"/>
              </a:ext>
            </a:extLst>
          </p:cNvPr>
          <p:cNvSpPr/>
          <p:nvPr/>
        </p:nvSpPr>
        <p:spPr>
          <a:xfrm rot="16200000">
            <a:off x="6377910" y="6434668"/>
            <a:ext cx="94593" cy="94593"/>
          </a:xfrm>
          <a:prstGeom prst="ellipse">
            <a:avLst/>
          </a:prstGeom>
          <a:solidFill>
            <a:srgbClr val="565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>
            <a:extLst>
              <a:ext uri="{FF2B5EF4-FFF2-40B4-BE49-F238E27FC236}">
                <a16:creationId xmlns="" xmlns:a16="http://schemas.microsoft.com/office/drawing/2014/main" id="{6A097555-8B89-4710-B1EE-5BED8A3F5D6D}"/>
              </a:ext>
            </a:extLst>
          </p:cNvPr>
          <p:cNvSpPr/>
          <p:nvPr/>
        </p:nvSpPr>
        <p:spPr>
          <a:xfrm rot="16200000">
            <a:off x="6048701" y="6439715"/>
            <a:ext cx="94593" cy="94593"/>
          </a:xfrm>
          <a:prstGeom prst="ellipse">
            <a:avLst/>
          </a:prstGeom>
          <a:noFill/>
          <a:ln w="38100">
            <a:solidFill>
              <a:srgbClr val="F29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4" name="타원 63">
            <a:extLst>
              <a:ext uri="{FF2B5EF4-FFF2-40B4-BE49-F238E27FC236}">
                <a16:creationId xmlns="" xmlns:a16="http://schemas.microsoft.com/office/drawing/2014/main" id="{2BE77614-79DC-42CA-8E72-966C6DBD6E91}"/>
              </a:ext>
            </a:extLst>
          </p:cNvPr>
          <p:cNvSpPr/>
          <p:nvPr/>
        </p:nvSpPr>
        <p:spPr>
          <a:xfrm rot="16200000">
            <a:off x="5719492" y="6434668"/>
            <a:ext cx="94593" cy="94593"/>
          </a:xfrm>
          <a:prstGeom prst="ellipse">
            <a:avLst/>
          </a:prstGeom>
          <a:solidFill>
            <a:srgbClr val="565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44539"/>
              </p:ext>
            </p:extLst>
          </p:nvPr>
        </p:nvGraphicFramePr>
        <p:xfrm>
          <a:off x="2155753" y="811064"/>
          <a:ext cx="7513578" cy="5235870"/>
        </p:xfrm>
        <a:graphic>
          <a:graphicData uri="http://schemas.openxmlformats.org/drawingml/2006/table">
            <a:tbl>
              <a:tblPr/>
              <a:tblGrid>
                <a:gridCol w="3756789"/>
                <a:gridCol w="3756789"/>
              </a:tblGrid>
              <a:tr h="27831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현행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5088" marR="55088" marT="15230" marB="152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개정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5088" marR="55088" marT="15230" marB="152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97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196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사법경찰관리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① 수사관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경무관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총경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경위는 사법경찰관으로서 모든 수사에 관하여 검사의 지휘를 받는다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② 사법경찰관은 범죄의 혐의가 있다고 인식하는 때에는 범인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범죄사실과 증거에 관하여 수사를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개시ㆍ진행하여야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③ 사법경찰관리는 검사의 지휘가 있는 때에는 이에 따라야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검사의 지휘에 관한 구체적 사항은 대통령령으로 정한다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④ 사법경찰관은 범죄를 수사한 때에는 관계 서류와 증거물을 지체 없이 검사에게 송부하여야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⑤ 경사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경장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순경은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사법경찰리로서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수사의 보조를 하여야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⑥ 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항 또는 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항에 규정한 자 이외에 법률로써 사법경찰관리를 정할 수 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5088" marR="55088" marT="15230" marB="152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196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사법경찰관리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① 수사관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경무관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총경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경감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경위는 사법경찰관으로서 모든 수사에 관하여 검사의 지휘를 받는다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② 사법경찰관은 범죄의 혐의가 있다고 인식하는 때에는 범인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범죄사실과 증거에 관하여 수사를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개시ㆍ진행하여야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③ 사법경찰관리는 검사의 지휘가 있는 때에는 이에 따라야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검사의 지휘에 관한 구체적 사항은 대통령령으로 정한다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④ 사법경찰관은 범죄를 수사한 때에는 관계 서류와 증거물을 </a:t>
                      </a:r>
                      <a:r>
                        <a:rPr lang="ko-KR" altLang="en-US" sz="1200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신명조"/>
                          <a:ea typeface="한양신명조"/>
                        </a:rPr>
                        <a:t>모두</a:t>
                      </a:r>
                      <a:r>
                        <a:rPr lang="ko-KR" altLang="en-US" sz="1200" kern="0" spc="0" dirty="0">
                          <a:solidFill>
                            <a:srgbClr val="FF0000"/>
                          </a:solidFill>
                          <a:effectLst/>
                          <a:latin typeface="한양신명조"/>
                          <a:ea typeface="한양신명조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지체 없이 검사에게 송부하여야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⑤ 경사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경장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순경은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사법경찰리로서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수사의 보조를 하여야 한다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⑥ 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항 또는 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항에 규정한 자 이외에 법률로써 사법경찰관리를 정할 수 있다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신명조"/>
                          <a:ea typeface="한양신명조"/>
                        </a:rPr>
                        <a:t>⑦ 피해 사실을 증명하기 위한 충분한 조사를 </a:t>
                      </a:r>
                      <a:r>
                        <a:rPr lang="ko-KR" altLang="en-US" sz="1200" u="sng" kern="0" spc="0" dirty="0" smtClean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신명조"/>
                          <a:ea typeface="한양신명조"/>
                        </a:rPr>
                        <a:t>실시한다</a:t>
                      </a:r>
                      <a:r>
                        <a:rPr lang="en-US" altLang="ko-KR" sz="1200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신명조"/>
                          <a:ea typeface="한양신명조"/>
                        </a:rPr>
                        <a:t>.</a:t>
                      </a:r>
                      <a:endParaRPr lang="ko-KR" altLang="en-US" sz="1200" u="sng" kern="0" spc="0" dirty="0">
                        <a:solidFill>
                          <a:srgbClr val="FF0000"/>
                        </a:solidFill>
                        <a:effectLst/>
                        <a:latin typeface="한양신명조"/>
                      </a:endParaRPr>
                    </a:p>
                  </a:txBody>
                  <a:tcPr marL="55088" marR="55088" marT="15230" marB="152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4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38824" y="645549"/>
            <a:ext cx="11314351" cy="5566901"/>
          </a:xfrm>
          <a:prstGeom prst="rect">
            <a:avLst/>
          </a:prstGeom>
          <a:noFill/>
          <a:ln w="25400">
            <a:solidFill>
              <a:srgbClr val="56565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4E3BECBE-DCA1-472F-91E5-FEAA4FA2BE72}"/>
              </a:ext>
            </a:extLst>
          </p:cNvPr>
          <p:cNvSpPr txBox="1"/>
          <p:nvPr/>
        </p:nvSpPr>
        <p:spPr>
          <a:xfrm>
            <a:off x="627771" y="423331"/>
            <a:ext cx="1463862" cy="400110"/>
          </a:xfrm>
          <a:prstGeom prst="rect">
            <a:avLst/>
          </a:prstGeom>
          <a:solidFill>
            <a:srgbClr val="F2F2F2"/>
          </a:solidFill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3. </a:t>
            </a:r>
            <a:r>
              <a:rPr lang="ko-KR" altLang="en-US" sz="2000" dirty="0" smtClean="0">
                <a:solidFill>
                  <a:srgbClr val="565658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기대효과</a:t>
            </a:r>
            <a:endParaRPr lang="ko-KR" altLang="en-US" sz="2000" dirty="0">
              <a:solidFill>
                <a:srgbClr val="565658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722DEB28-0601-4C7E-B393-E10337EA7EBE}"/>
              </a:ext>
            </a:extLst>
          </p:cNvPr>
          <p:cNvSpPr txBox="1"/>
          <p:nvPr/>
        </p:nvSpPr>
        <p:spPr>
          <a:xfrm>
            <a:off x="1273312" y="2444479"/>
            <a:ext cx="4251097" cy="2169825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개정안의 기대 효과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공정하고 정의로운 수사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경찰의 권위와 신뢰 상승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a옛날사진관2" panose="02020600000000000000" pitchFamily="18" charset="-127"/>
                <a:ea typeface="a옛날사진관2" panose="02020600000000000000" pitchFamily="18" charset="-127"/>
              </a:rPr>
              <a:t>충분한 조사로 피해자의 억울함 해소</a:t>
            </a: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="" xmlns:a16="http://schemas.microsoft.com/office/drawing/2014/main" id="{782E20FA-4450-4FF4-A60C-CEC3919E806E}"/>
              </a:ext>
            </a:extLst>
          </p:cNvPr>
          <p:cNvSpPr/>
          <p:nvPr/>
        </p:nvSpPr>
        <p:spPr>
          <a:xfrm>
            <a:off x="851035" y="1149254"/>
            <a:ext cx="422277" cy="419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3" name="그룹 92">
            <a:extLst>
              <a:ext uri="{FF2B5EF4-FFF2-40B4-BE49-F238E27FC236}">
                <a16:creationId xmlns="" xmlns:a16="http://schemas.microsoft.com/office/drawing/2014/main" id="{A77B7A34-A0D1-4718-B038-8B7EC6AEF507}"/>
              </a:ext>
            </a:extLst>
          </p:cNvPr>
          <p:cNvGrpSpPr/>
          <p:nvPr/>
        </p:nvGrpSpPr>
        <p:grpSpPr>
          <a:xfrm rot="10800000">
            <a:off x="5719494" y="6434668"/>
            <a:ext cx="753009" cy="94593"/>
            <a:chOff x="5390287" y="6434669"/>
            <a:chExt cx="753009" cy="94593"/>
          </a:xfrm>
        </p:grpSpPr>
        <p:sp>
          <p:nvSpPr>
            <p:cNvPr id="94" name="타원 93">
              <a:extLst>
                <a:ext uri="{FF2B5EF4-FFF2-40B4-BE49-F238E27FC236}">
                  <a16:creationId xmlns="" xmlns:a16="http://schemas.microsoft.com/office/drawing/2014/main" id="{04676E57-B4AA-4972-85F1-29CCAAD8095E}"/>
                </a:ext>
              </a:extLst>
            </p:cNvPr>
            <p:cNvSpPr/>
            <p:nvPr/>
          </p:nvSpPr>
          <p:spPr>
            <a:xfrm rot="16200000">
              <a:off x="5390287" y="6434669"/>
              <a:ext cx="94593" cy="94593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타원 94">
              <a:extLst>
                <a:ext uri="{FF2B5EF4-FFF2-40B4-BE49-F238E27FC236}">
                  <a16:creationId xmlns="" xmlns:a16="http://schemas.microsoft.com/office/drawing/2014/main" id="{5CD5A9DC-50FF-4D5C-88B0-4C8383B5AC80}"/>
                </a:ext>
              </a:extLst>
            </p:cNvPr>
            <p:cNvSpPr/>
            <p:nvPr/>
          </p:nvSpPr>
          <p:spPr>
            <a:xfrm rot="16200000">
              <a:off x="5719495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>
              <a:extLst>
                <a:ext uri="{FF2B5EF4-FFF2-40B4-BE49-F238E27FC236}">
                  <a16:creationId xmlns="" xmlns:a16="http://schemas.microsoft.com/office/drawing/2014/main" id="{B11EB727-7839-4C0A-9F8D-39BC8AE09882}"/>
                </a:ext>
              </a:extLst>
            </p:cNvPr>
            <p:cNvSpPr/>
            <p:nvPr/>
          </p:nvSpPr>
          <p:spPr>
            <a:xfrm rot="16200000">
              <a:off x="6048703" y="6434669"/>
              <a:ext cx="94593" cy="94593"/>
            </a:xfrm>
            <a:prstGeom prst="ellipse">
              <a:avLst/>
            </a:prstGeom>
            <a:solidFill>
              <a:srgbClr val="565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69" y="955555"/>
            <a:ext cx="3402988" cy="218598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697" y="3451548"/>
            <a:ext cx="2741166" cy="224044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228" y="3505972"/>
            <a:ext cx="2166257" cy="213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02470" y="2895689"/>
            <a:ext cx="6965368" cy="769441"/>
          </a:xfrm>
          <a:prstGeom prst="rect">
            <a:avLst/>
          </a:prstGeom>
          <a:noFill/>
          <a:scene3d>
            <a:camera prst="obliqueTop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ko-KR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발표 들어주셔서 감사합니다</a:t>
            </a:r>
          </a:p>
        </p:txBody>
      </p:sp>
      <p:cxnSp>
        <p:nvCxnSpPr>
          <p:cNvPr id="9" name="직선 연결선 8">
            <a:extLst>
              <a:ext uri="{FF2B5EF4-FFF2-40B4-BE49-F238E27FC236}">
                <a16:creationId xmlns="" xmlns:a16="http://schemas.microsoft.com/office/drawing/2014/main" id="{0C1408F5-115C-41D3-82B5-6C909075249E}"/>
              </a:ext>
            </a:extLst>
          </p:cNvPr>
          <p:cNvCxnSpPr>
            <a:cxnSpLocks/>
          </p:cNvCxnSpPr>
          <p:nvPr/>
        </p:nvCxnSpPr>
        <p:spPr>
          <a:xfrm>
            <a:off x="1108710" y="3984010"/>
            <a:ext cx="1016127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354</Words>
  <Application>Microsoft Office PowerPoint</Application>
  <PresentationFormat>와이드스크린</PresentationFormat>
  <Paragraphs>54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a옛날사진관4</vt:lpstr>
      <vt:lpstr>210 콤퓨타세탁 L</vt:lpstr>
      <vt:lpstr>Arial</vt:lpstr>
      <vt:lpstr>Wingdings</vt:lpstr>
      <vt:lpstr>a옛날사진관3</vt:lpstr>
      <vt:lpstr>맑은 고딕</vt:lpstr>
      <vt:lpstr>a옛날사진관2</vt:lpstr>
      <vt:lpstr>한양신명조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hhj</dc:creator>
  <cp:lastModifiedBy>김 가경</cp:lastModifiedBy>
  <cp:revision>60</cp:revision>
  <dcterms:created xsi:type="dcterms:W3CDTF">2017-05-10T07:33:19Z</dcterms:created>
  <dcterms:modified xsi:type="dcterms:W3CDTF">2019-08-30T14:47:17Z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