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7" r:id="rId3"/>
    <p:sldId id="264" r:id="rId4"/>
    <p:sldId id="267" r:id="rId5"/>
    <p:sldId id="258" r:id="rId6"/>
    <p:sldId id="259" r:id="rId7"/>
    <p:sldId id="260" r:id="rId8"/>
    <p:sldId id="261" r:id="rId9"/>
    <p:sldId id="266" r:id="rId10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1"/>
      <p:bold r:id="rId12"/>
    </p:embeddedFont>
    <p:embeddedFont>
      <p:font typeface="나눔스퀘어 ExtraBold" panose="020B0600000101010101" pitchFamily="50" charset="-127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나눔스퀘어 Bold" panose="020B0600000101010101" pitchFamily="50" charset="-127"/>
      <p:bold r:id="rId18"/>
    </p:embeddedFont>
    <p:embeddedFont>
      <p:font typeface="나눔스퀘어" panose="020B0600000101010101" pitchFamily="50" charset="-127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Yoon® 대한" panose="020B0303000000000000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557D9-15CF-45CC-BDD6-5B9F71ED361F}" v="1" dt="2019-08-30T15:17:24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72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동현" userId="4b193ef84a14b246" providerId="LiveId" clId="{734A89F7-CB5E-4775-9556-A36D2CCD1A89}"/>
    <pc:docChg chg="modSld">
      <pc:chgData name="이 동현" userId="4b193ef84a14b246" providerId="LiveId" clId="{734A89F7-CB5E-4775-9556-A36D2CCD1A89}" dt="2019-08-30T15:17:42.551" v="11" actId="113"/>
      <pc:docMkLst>
        <pc:docMk/>
      </pc:docMkLst>
      <pc:sldChg chg="modSp">
        <pc:chgData name="이 동현" userId="4b193ef84a14b246" providerId="LiveId" clId="{734A89F7-CB5E-4775-9556-A36D2CCD1A89}" dt="2019-08-30T15:17:24.598" v="3"/>
        <pc:sldMkLst>
          <pc:docMk/>
          <pc:sldMk cId="0" sldId="256"/>
        </pc:sldMkLst>
        <pc:spChg chg="mod">
          <ac:chgData name="이 동현" userId="4b193ef84a14b246" providerId="LiveId" clId="{734A89F7-CB5E-4775-9556-A36D2CCD1A89}" dt="2019-08-30T15:17:24.598" v="3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이 동현" userId="4b193ef84a14b246" providerId="LiveId" clId="{734A89F7-CB5E-4775-9556-A36D2CCD1A89}" dt="2019-08-30T15:17:42.551" v="11" actId="113"/>
        <pc:sldMkLst>
          <pc:docMk/>
          <pc:sldMk cId="0" sldId="259"/>
        </pc:sldMkLst>
        <pc:graphicFrameChg chg="modGraphic">
          <ac:chgData name="이 동현" userId="4b193ef84a14b246" providerId="LiveId" clId="{734A89F7-CB5E-4775-9556-A36D2CCD1A89}" dt="2019-08-30T15:17:42.551" v="11" actId="113"/>
          <ac:graphicFrameMkLst>
            <pc:docMk/>
            <pc:sldMk cId="0" sldId="259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3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85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1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9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6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42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9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82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27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8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17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3D52-B5BE-4FF6-949B-64820011A74C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C0FB-1FB5-4B89-9B9F-6BA0D50787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96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color seed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031537" y="0"/>
            <a:ext cx="1883214" cy="215628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985319" y="2386939"/>
            <a:ext cx="5436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부교재로써의</a:t>
            </a:r>
            <a:r>
              <a:rPr lang="ko-KR" altLang="en-US" sz="36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수능연계교재 활용 허가에 대한</a:t>
            </a:r>
            <a:endParaRPr lang="en-US" altLang="ko-KR" sz="36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36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초</a:t>
            </a:r>
            <a:r>
              <a:rPr lang="en-US" altLang="ko-KR" sz="36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·</a:t>
            </a:r>
            <a:r>
              <a:rPr lang="ko-KR" altLang="en-US" sz="3600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중교육법</a:t>
            </a:r>
            <a:r>
              <a:rPr lang="ko-KR" altLang="en-US" sz="36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법률 개정안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0411" y="4744995"/>
            <a:ext cx="38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교육과학기술위원회 </a:t>
            </a:r>
            <a:r>
              <a:rPr lang="ko-KR" altLang="en-US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문애지</a:t>
            </a:r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의원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1787610" y="4364021"/>
            <a:ext cx="583239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787610" y="2156280"/>
            <a:ext cx="583239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color seed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028362" y="0"/>
            <a:ext cx="1883214" cy="215628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sp>
        <p:nvSpPr>
          <p:cNvPr id="2" name="직사각형 1"/>
          <p:cNvSpPr/>
          <p:nvPr/>
        </p:nvSpPr>
        <p:spPr>
          <a:xfrm>
            <a:off x="-1609725" y="2324100"/>
            <a:ext cx="1076325" cy="238125"/>
          </a:xfrm>
          <a:prstGeom prst="rect">
            <a:avLst/>
          </a:prstGeom>
          <a:solidFill>
            <a:srgbClr val="042A54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>
              <a:solidFill>
                <a:srgbClr val="042A54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589766" y="1951165"/>
            <a:ext cx="3933941" cy="2985934"/>
            <a:chOff x="4755399" y="1694615"/>
            <a:chExt cx="3933941" cy="2985934"/>
          </a:xfrm>
          <a:scene3d>
            <a:camera prst="obliqueTopLeft"/>
            <a:lightRig rig="threePt" dir="t"/>
          </a:scene3d>
        </p:grpSpPr>
        <p:sp>
          <p:nvSpPr>
            <p:cNvPr id="3" name="직사각형 2"/>
            <p:cNvSpPr/>
            <p:nvPr/>
          </p:nvSpPr>
          <p:spPr>
            <a:xfrm>
              <a:off x="4755399" y="1773435"/>
              <a:ext cx="76200" cy="307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pc="-15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1598" y="1694615"/>
              <a:ext cx="534151" cy="451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400" spc="-150">
                  <a:solidFill>
                    <a:schemeClr val="bg1"/>
                  </a:solidFill>
                  <a:latin typeface="나눔스퀘어"/>
                  <a:ea typeface="나눔스퀘어"/>
                </a:rPr>
                <a:t>01</a:t>
              </a:r>
              <a:endParaRPr lang="ko-KR" altLang="en-US" sz="2400" spc="-150">
                <a:solidFill>
                  <a:schemeClr val="bg1"/>
                </a:solidFill>
                <a:latin typeface="나눔스퀘어"/>
                <a:ea typeface="나눔스퀘어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365749" y="1694615"/>
              <a:ext cx="33235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400" spc="-150" dirty="0">
                  <a:solidFill>
                    <a:schemeClr val="bg1"/>
                  </a:solidFill>
                  <a:latin typeface="나눔스퀘어"/>
                  <a:ea typeface="나눔스퀘어"/>
                </a:rPr>
                <a:t>제안이유</a:t>
              </a:r>
              <a:endParaRPr lang="en-US" altLang="ko-KR" sz="2400" spc="-150" dirty="0">
                <a:solidFill>
                  <a:schemeClr val="bg1"/>
                </a:solidFill>
                <a:latin typeface="나눔스퀘어"/>
                <a:ea typeface="나눔스퀘어"/>
              </a:endParaRPr>
            </a:p>
            <a:p>
              <a:pPr lvl="0">
                <a:defRPr/>
              </a:pPr>
              <a:endParaRPr lang="ko-KR" altLang="en-US" sz="2400" spc="-150" dirty="0">
                <a:solidFill>
                  <a:schemeClr val="bg1"/>
                </a:solidFill>
                <a:latin typeface="나눔스퀘어"/>
                <a:ea typeface="나눔스퀘어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755399" y="2614858"/>
              <a:ext cx="76200" cy="307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pc="-15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1598" y="2536038"/>
              <a:ext cx="534151" cy="448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400" spc="-150">
                  <a:solidFill>
                    <a:schemeClr val="bg1"/>
                  </a:solidFill>
                  <a:latin typeface="나눔스퀘어"/>
                  <a:ea typeface="나눔스퀘어"/>
                </a:rPr>
                <a:t>02</a:t>
              </a:r>
              <a:endParaRPr lang="ko-KR" altLang="en-US" sz="2400" spc="-150">
                <a:solidFill>
                  <a:schemeClr val="bg1"/>
                </a:solidFill>
                <a:latin typeface="나눔스퀘어"/>
                <a:ea typeface="나눔스퀘어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365749" y="2536038"/>
              <a:ext cx="12875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400" spc="-150" dirty="0">
                  <a:solidFill>
                    <a:schemeClr val="bg1"/>
                  </a:solidFill>
                  <a:latin typeface="나눔스퀘어"/>
                  <a:ea typeface="나눔스퀘어"/>
                </a:rPr>
                <a:t>법안 내용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755399" y="3456281"/>
              <a:ext cx="76200" cy="307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pc="-15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1599" y="3377461"/>
              <a:ext cx="534151" cy="4496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400" spc="-150">
                  <a:solidFill>
                    <a:schemeClr val="bg1"/>
                  </a:solidFill>
                  <a:latin typeface="나눔스퀘어"/>
                  <a:ea typeface="나눔스퀘어"/>
                </a:rPr>
                <a:t>03</a:t>
              </a:r>
              <a:endParaRPr lang="ko-KR" altLang="en-US" sz="2400" spc="-150">
                <a:solidFill>
                  <a:schemeClr val="bg1"/>
                </a:solidFill>
                <a:latin typeface="나눔스퀘어"/>
                <a:ea typeface="나눔스퀘어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365749" y="3377461"/>
              <a:ext cx="12298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400" spc="-150" dirty="0">
                  <a:solidFill>
                    <a:schemeClr val="bg1"/>
                  </a:solidFill>
                  <a:latin typeface="나눔스퀘어"/>
                  <a:ea typeface="나눔스퀘어"/>
                </a:rPr>
                <a:t>기대효과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365749" y="4218884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2400" spc="-150" dirty="0">
                <a:solidFill>
                  <a:schemeClr val="bg1"/>
                </a:solidFill>
                <a:latin typeface="나눔스퀘어"/>
                <a:ea typeface="나눔스퀘어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99453" y="1576881"/>
            <a:ext cx="986167" cy="897201"/>
            <a:chOff x="999453" y="1602281"/>
            <a:chExt cx="986167" cy="897201"/>
          </a:xfrm>
          <a:scene3d>
            <a:camera prst="obliqueTopLeft"/>
            <a:lightRig rig="threePt" dir="t"/>
          </a:scene3d>
        </p:grpSpPr>
        <p:sp>
          <p:nvSpPr>
            <p:cNvPr id="58" name="TextBox 57"/>
            <p:cNvSpPr txBox="1"/>
            <p:nvPr/>
          </p:nvSpPr>
          <p:spPr>
            <a:xfrm>
              <a:off x="999453" y="1602281"/>
              <a:ext cx="98616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3600" spc="-150">
                  <a:solidFill>
                    <a:schemeClr val="bg1"/>
                  </a:solidFill>
                  <a:latin typeface="나눔스퀘어 ExtraBold"/>
                  <a:ea typeface="나눔스퀘어 ExtraBold"/>
                </a:rPr>
                <a:t>목차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17887" y="2099372"/>
              <a:ext cx="85311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2000" spc="-150">
                  <a:solidFill>
                    <a:schemeClr val="bg1"/>
                  </a:solidFill>
                  <a:latin typeface="나눔스퀘어 ExtraBold"/>
                  <a:ea typeface="나눔스퀘어 ExtraBold"/>
                </a:rPr>
                <a:t>INDEX</a:t>
              </a:r>
              <a:endParaRPr lang="ko-KR" altLang="en-US" sz="2000" spc="-150">
                <a:solidFill>
                  <a:schemeClr val="bg1"/>
                </a:solidFill>
                <a:latin typeface="나눔스퀘어 ExtraBold"/>
                <a:ea typeface="나눔스퀘어 Extra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4572000" y="3142537"/>
            <a:ext cx="4236161" cy="584775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200" spc="-150" dirty="0">
                <a:solidFill>
                  <a:schemeClr val="bg1"/>
                </a:solidFill>
                <a:latin typeface="나눔스퀘어 Bold"/>
                <a:ea typeface="나눔스퀘어 Bold"/>
              </a:rPr>
              <a:t>01 </a:t>
            </a:r>
            <a:r>
              <a:rPr lang="ko-KR" altLang="en-US" sz="3200" spc="-150" dirty="0">
                <a:solidFill>
                  <a:schemeClr val="bg1"/>
                </a:solidFill>
                <a:latin typeface="나눔스퀘어 Bold"/>
                <a:ea typeface="나눔스퀘어 Bold"/>
              </a:rPr>
              <a:t>제안이유 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4489739" y="3234170"/>
            <a:ext cx="164522" cy="3896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color seed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028362" y="0"/>
            <a:ext cx="1883214" cy="215628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sp>
        <p:nvSpPr>
          <p:cNvPr id="2" name="직사각형 1"/>
          <p:cNvSpPr/>
          <p:nvPr/>
        </p:nvSpPr>
        <p:spPr>
          <a:xfrm>
            <a:off x="-1609725" y="2324100"/>
            <a:ext cx="1076325" cy="238125"/>
          </a:xfrm>
          <a:prstGeom prst="rect">
            <a:avLst/>
          </a:prstGeom>
          <a:solidFill>
            <a:srgbClr val="042A54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>
              <a:solidFill>
                <a:srgbClr val="042A54"/>
              </a:solidFill>
            </a:endParaRPr>
          </a:p>
        </p:txBody>
      </p:sp>
      <p:grpSp>
        <p:nvGrpSpPr>
          <p:cNvPr id="1063" name="그룹 1062"/>
          <p:cNvGrpSpPr/>
          <p:nvPr/>
        </p:nvGrpSpPr>
        <p:grpSpPr>
          <a:xfrm>
            <a:off x="177139" y="302180"/>
            <a:ext cx="1726380" cy="461665"/>
            <a:chOff x="177139" y="302180"/>
            <a:chExt cx="1726380" cy="461665"/>
          </a:xfrm>
          <a:scene3d>
            <a:camera prst="obliqueTopLeft"/>
            <a:lightRig rig="threePt" dir="t"/>
          </a:scene3d>
        </p:grpSpPr>
        <p:sp>
          <p:nvSpPr>
            <p:cNvPr id="58" name="TextBox 57"/>
            <p:cNvSpPr txBox="1"/>
            <p:nvPr/>
          </p:nvSpPr>
          <p:spPr>
            <a:xfrm>
              <a:off x="215236" y="302180"/>
              <a:ext cx="168828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2400" spc="-150" dirty="0">
                  <a:solidFill>
                    <a:srgbClr val="042A54"/>
                  </a:solidFill>
                  <a:latin typeface="나눔스퀘어 ExtraBold"/>
                  <a:ea typeface="나눔스퀘어 ExtraBold"/>
                </a:rPr>
                <a:t>01 </a:t>
              </a:r>
              <a:r>
                <a:rPr lang="ko-KR" altLang="en-US" sz="2400" spc="-150" dirty="0">
                  <a:solidFill>
                    <a:srgbClr val="042A54"/>
                  </a:solidFill>
                  <a:latin typeface="나눔스퀘어 ExtraBold"/>
                  <a:ea typeface="나눔스퀘어 ExtraBold"/>
                </a:rPr>
                <a:t>제안이유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77139" y="381000"/>
              <a:ext cx="76200" cy="307182"/>
            </a:xfrm>
            <a:prstGeom prst="rect">
              <a:avLst/>
            </a:prstGeom>
            <a:solidFill>
              <a:srgbClr val="063E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pc="-150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-76200" y="877534"/>
            <a:ext cx="1669075" cy="0"/>
          </a:xfrm>
          <a:prstGeom prst="line">
            <a:avLst/>
          </a:prstGeom>
          <a:ln>
            <a:solidFill>
              <a:srgbClr val="042A54"/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 flipH="1">
            <a:off x="8953478" y="6296025"/>
            <a:ext cx="76200" cy="307182"/>
          </a:xfrm>
          <a:prstGeom prst="rect">
            <a:avLst/>
          </a:prstGeom>
          <a:solidFill>
            <a:srgbClr val="063E7B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/>
          </a:p>
        </p:txBody>
      </p:sp>
      <p:sp>
        <p:nvSpPr>
          <p:cNvPr id="28" name="직사각형 27"/>
          <p:cNvSpPr/>
          <p:nvPr/>
        </p:nvSpPr>
        <p:spPr>
          <a:xfrm>
            <a:off x="3893347" y="1449860"/>
            <a:ext cx="451145" cy="54609"/>
          </a:xfrm>
          <a:prstGeom prst="rect">
            <a:avLst/>
          </a:prstGeom>
          <a:solidFill>
            <a:srgbClr val="063E7B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/>
          </a:p>
        </p:txBody>
      </p:sp>
      <p:sp>
        <p:nvSpPr>
          <p:cNvPr id="1064" name="TextBox 1063"/>
          <p:cNvSpPr txBox="1"/>
          <p:nvPr/>
        </p:nvSpPr>
        <p:spPr>
          <a:xfrm rot="10800000" flipV="1">
            <a:off x="616946" y="5592858"/>
            <a:ext cx="8336532" cy="37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latin typeface="나눔스퀘어"/>
                <a:ea typeface="나눔스퀘어"/>
              </a:rPr>
              <a:t>이처럼 많은 고등학교에서 위법임에도 불구</a:t>
            </a:r>
            <a:r>
              <a:rPr lang="en-US" altLang="ko-KR" dirty="0">
                <a:latin typeface="나눔스퀘어"/>
                <a:ea typeface="나눔스퀘어"/>
              </a:rPr>
              <a:t>, EBS </a:t>
            </a:r>
            <a:r>
              <a:rPr lang="ko-KR" altLang="en-US" dirty="0">
                <a:latin typeface="나눔스퀘어"/>
                <a:ea typeface="나눔스퀘어"/>
              </a:rPr>
              <a:t>수능연계교재를 사용하고 있는 실정임</a:t>
            </a:r>
            <a:r>
              <a:rPr lang="en-US" altLang="ko-KR" dirty="0">
                <a:latin typeface="나눔스퀘어"/>
                <a:ea typeface="나눔스퀘어"/>
              </a:rPr>
              <a:t>. </a:t>
            </a:r>
            <a:r>
              <a:rPr lang="ko-KR" altLang="en-US" dirty="0">
                <a:latin typeface="나눔스퀘어"/>
                <a:ea typeface="나눔스퀘어"/>
              </a:rPr>
              <a:t> </a:t>
            </a:r>
            <a:endParaRPr lang="en-US" altLang="ko-KR" dirty="0">
              <a:latin typeface="나눔스퀘어"/>
              <a:ea typeface="나눔스퀘어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0" y="1685968"/>
            <a:ext cx="3943543" cy="365873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57" y="1754658"/>
            <a:ext cx="3392491" cy="314119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 flipV="1">
            <a:off x="1268625" y="4850133"/>
            <a:ext cx="262472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 flipV="1">
            <a:off x="667265" y="3006819"/>
            <a:ext cx="3226082" cy="7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115330" y="5592858"/>
            <a:ext cx="469556" cy="34662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5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4572000" y="3142537"/>
            <a:ext cx="4236161" cy="584775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200" spc="-150" dirty="0">
                <a:solidFill>
                  <a:schemeClr val="bg1"/>
                </a:solidFill>
                <a:latin typeface="나눔스퀘어 Bold"/>
                <a:ea typeface="나눔스퀘어 Bold"/>
              </a:rPr>
              <a:t>02 </a:t>
            </a:r>
            <a:r>
              <a:rPr lang="ko-KR" altLang="en-US" sz="3200" spc="-150" dirty="0">
                <a:solidFill>
                  <a:schemeClr val="bg1"/>
                </a:solidFill>
                <a:latin typeface="나눔스퀘어 Bold"/>
                <a:ea typeface="나눔스퀘어 Bold"/>
              </a:rPr>
              <a:t>법안 내용 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4489739" y="3234170"/>
            <a:ext cx="164522" cy="3896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color seed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028362" y="0"/>
            <a:ext cx="1883214" cy="215628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sp>
        <p:nvSpPr>
          <p:cNvPr id="2" name="직사각형 1"/>
          <p:cNvSpPr/>
          <p:nvPr/>
        </p:nvSpPr>
        <p:spPr>
          <a:xfrm>
            <a:off x="-1609725" y="2324100"/>
            <a:ext cx="1076325" cy="238125"/>
          </a:xfrm>
          <a:prstGeom prst="rect">
            <a:avLst/>
          </a:prstGeom>
          <a:solidFill>
            <a:srgbClr val="042A54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>
              <a:solidFill>
                <a:srgbClr val="042A54"/>
              </a:solidFill>
            </a:endParaRPr>
          </a:p>
        </p:txBody>
      </p:sp>
      <p:grpSp>
        <p:nvGrpSpPr>
          <p:cNvPr id="1063" name="그룹 1062"/>
          <p:cNvGrpSpPr/>
          <p:nvPr/>
        </p:nvGrpSpPr>
        <p:grpSpPr>
          <a:xfrm>
            <a:off x="177139" y="302180"/>
            <a:ext cx="1726382" cy="461665"/>
            <a:chOff x="177139" y="302180"/>
            <a:chExt cx="1726382" cy="461665"/>
          </a:xfrm>
          <a:scene3d>
            <a:camera prst="obliqueTopLeft"/>
            <a:lightRig rig="threePt" dir="t"/>
          </a:scene3d>
        </p:grpSpPr>
        <p:sp>
          <p:nvSpPr>
            <p:cNvPr id="58" name="TextBox 57"/>
            <p:cNvSpPr txBox="1"/>
            <p:nvPr/>
          </p:nvSpPr>
          <p:spPr>
            <a:xfrm>
              <a:off x="215238" y="302180"/>
              <a:ext cx="168828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2400" spc="-150" dirty="0">
                  <a:solidFill>
                    <a:srgbClr val="042A54"/>
                  </a:solidFill>
                  <a:latin typeface="나눔스퀘어 ExtraBold"/>
                  <a:ea typeface="나눔스퀘어 ExtraBold"/>
                </a:rPr>
                <a:t>02</a:t>
              </a:r>
              <a:r>
                <a:rPr lang="ko-KR" altLang="en-US" sz="2400" spc="-150" dirty="0">
                  <a:solidFill>
                    <a:srgbClr val="042A54"/>
                  </a:solidFill>
                  <a:latin typeface="나눔스퀘어 ExtraBold"/>
                  <a:ea typeface="나눔스퀘어 ExtraBold"/>
                </a:rPr>
                <a:t> 주요골자 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77139" y="381000"/>
              <a:ext cx="76200" cy="307182"/>
            </a:xfrm>
            <a:prstGeom prst="rect">
              <a:avLst/>
            </a:prstGeom>
            <a:solidFill>
              <a:srgbClr val="063E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pc="-150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-76200" y="877534"/>
            <a:ext cx="1669075" cy="0"/>
          </a:xfrm>
          <a:prstGeom prst="line">
            <a:avLst/>
          </a:prstGeom>
          <a:ln>
            <a:solidFill>
              <a:srgbClr val="042A54"/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 flipH="1">
            <a:off x="8953478" y="6296025"/>
            <a:ext cx="76200" cy="307182"/>
          </a:xfrm>
          <a:prstGeom prst="rect">
            <a:avLst/>
          </a:prstGeom>
          <a:solidFill>
            <a:srgbClr val="063E7B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/>
          </a:p>
        </p:txBody>
      </p:sp>
      <p:sp>
        <p:nvSpPr>
          <p:cNvPr id="28" name="직사각형 27"/>
          <p:cNvSpPr/>
          <p:nvPr/>
        </p:nvSpPr>
        <p:spPr>
          <a:xfrm>
            <a:off x="4140482" y="1078140"/>
            <a:ext cx="451145" cy="45719"/>
          </a:xfrm>
          <a:prstGeom prst="rect">
            <a:avLst/>
          </a:prstGeom>
          <a:solidFill>
            <a:srgbClr val="063E7B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39452"/>
              </p:ext>
            </p:extLst>
          </p:nvPr>
        </p:nvGraphicFramePr>
        <p:xfrm>
          <a:off x="601362" y="1285104"/>
          <a:ext cx="8130746" cy="5165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5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5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24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현행법률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개정법률</a:t>
                      </a:r>
                      <a:endParaRPr lang="en-US" altLang="ko-KR" dirty="0">
                        <a:latin typeface="Yoon® 대한" panose="020B0303000000000000" pitchFamily="50" charset="-127"/>
                        <a:ea typeface="Yoon® 대한" panose="020B0303000000000000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6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제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29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조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(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교과용 도서의 사용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) ①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학교에서는 국가가 저작권을 가지고 있거나 교육부장관이 검정하거나 인정한 교과용 도서를 사용하여야 한다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②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교과용 도서의 범위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저작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검정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인정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발행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공급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선정 및 가격 사정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(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査定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)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등에 필요한 사항은 대통령령으로 정한다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.</a:t>
                      </a:r>
                      <a:endParaRPr lang="ko-KR" altLang="en-US" dirty="0">
                        <a:latin typeface="Yoon® 대한" panose="020B0303000000000000" pitchFamily="50" charset="-127"/>
                        <a:ea typeface="Yoon® 대한" panose="020B0303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제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29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조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(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교과용 도서의 사용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) ①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학교에서는 국가가 저작권을 가지고 있거나 교육부 장관이 검정하거나 인정한 교과용 </a:t>
                      </a:r>
                      <a:r>
                        <a:rPr lang="ko-KR" altLang="en-US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도서를 </a:t>
                      </a:r>
                      <a:r>
                        <a:rPr lang="ko-KR" altLang="en-US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각 호에 따라 </a:t>
                      </a:r>
                      <a:r>
                        <a:rPr lang="ko-KR" altLang="en-US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사용하여야 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한다</a:t>
                      </a:r>
                      <a:r>
                        <a:rPr lang="en-US" altLang="ko-KR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en-US" altLang="ko-KR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1.</a:t>
                      </a:r>
                      <a:r>
                        <a:rPr lang="ko-KR" altLang="en-US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고등학교 </a:t>
                      </a:r>
                      <a:r>
                        <a:rPr lang="en-US" altLang="ko-KR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2</a:t>
                      </a:r>
                      <a:r>
                        <a:rPr lang="ko-KR" altLang="en-US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학년 때 까지는 국가가 정한 교과용 도서를 의무 사용한다</a:t>
                      </a:r>
                      <a:r>
                        <a:rPr lang="en-US" altLang="ko-KR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en-US" altLang="ko-KR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2.</a:t>
                      </a:r>
                      <a:r>
                        <a:rPr lang="ko-KR" altLang="en-US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고등학교 </a:t>
                      </a:r>
                      <a:r>
                        <a:rPr lang="en-US" altLang="ko-KR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3</a:t>
                      </a:r>
                      <a:r>
                        <a:rPr lang="ko-KR" altLang="en-US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학년 때는 학교장 재량에 따라 교과용 도서를 보충하는 부교재로 수능 연계 교재를 활용하는 것을 허용한다</a:t>
                      </a:r>
                      <a:r>
                        <a:rPr lang="en-US" altLang="ko-KR" u="sng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. </a:t>
                      </a:r>
                      <a:endParaRPr lang="en-US" altLang="ko-KR" u="sng" dirty="0">
                        <a:latin typeface="Yoon® 대한" panose="020B0303000000000000" pitchFamily="50" charset="-127"/>
                        <a:ea typeface="Yoon® 대한" panose="020B0303000000000000" pitchFamily="50" charset="-127"/>
                      </a:endParaRPr>
                    </a:p>
                    <a:p>
                      <a:pPr latinLnBrk="1"/>
                      <a:r>
                        <a:rPr lang="en-US" altLang="ko-KR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②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교과용 도서의 범위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저작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검정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인정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발행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공급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․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선정 및 가격 사정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(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査定</a:t>
                      </a:r>
                      <a:r>
                        <a:rPr lang="en-US" altLang="ko-KR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)</a:t>
                      </a:r>
                      <a:r>
                        <a:rPr lang="ko-KR" altLang="en-US" dirty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등에 필요한 사항은 대통령령으로 정한다</a:t>
                      </a:r>
                      <a:r>
                        <a:rPr lang="en-US" altLang="ko-KR" dirty="0" smtClean="0">
                          <a:latin typeface="Yoon® 대한" panose="020B0303000000000000" pitchFamily="50" charset="-127"/>
                          <a:ea typeface="Yoon® 대한" panose="020B0303000000000000" pitchFamily="50" charset="-127"/>
                        </a:rPr>
                        <a:t>.</a:t>
                      </a:r>
                    </a:p>
                    <a:p>
                      <a:pPr latinLnBrk="1"/>
                      <a:endParaRPr lang="ko-KR" altLang="en-US" dirty="0">
                        <a:latin typeface="Yoon® 대한" panose="020B0303000000000000" pitchFamily="50" charset="-127"/>
                        <a:ea typeface="Yoon® 대한" panose="020B0303000000000000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4572000" y="3142537"/>
            <a:ext cx="4236161" cy="584775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200" spc="-150" dirty="0">
                <a:solidFill>
                  <a:schemeClr val="bg1"/>
                </a:solidFill>
                <a:latin typeface="나눔스퀘어 Bold"/>
                <a:ea typeface="나눔스퀘어 Bold"/>
              </a:rPr>
              <a:t>03 </a:t>
            </a:r>
            <a:r>
              <a:rPr lang="ko-KR" altLang="en-US" sz="3200" spc="-150" dirty="0">
                <a:solidFill>
                  <a:schemeClr val="bg1"/>
                </a:solidFill>
                <a:latin typeface="나눔스퀘어 Bold"/>
                <a:ea typeface="나눔스퀘어 Bold"/>
              </a:rPr>
              <a:t>기대효과 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4489739" y="3234170"/>
            <a:ext cx="164522" cy="3896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color seed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028362" y="0"/>
            <a:ext cx="1883214" cy="215628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sp>
        <p:nvSpPr>
          <p:cNvPr id="2" name="직사각형 1"/>
          <p:cNvSpPr/>
          <p:nvPr/>
        </p:nvSpPr>
        <p:spPr>
          <a:xfrm>
            <a:off x="-1609725" y="2324100"/>
            <a:ext cx="1076325" cy="238125"/>
          </a:xfrm>
          <a:prstGeom prst="rect">
            <a:avLst/>
          </a:prstGeom>
          <a:solidFill>
            <a:srgbClr val="042A54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>
              <a:solidFill>
                <a:srgbClr val="042A54"/>
              </a:solidFill>
            </a:endParaRPr>
          </a:p>
        </p:txBody>
      </p:sp>
      <p:grpSp>
        <p:nvGrpSpPr>
          <p:cNvPr id="1063" name="그룹 1062"/>
          <p:cNvGrpSpPr/>
          <p:nvPr/>
        </p:nvGrpSpPr>
        <p:grpSpPr>
          <a:xfrm>
            <a:off x="177139" y="302180"/>
            <a:ext cx="1726380" cy="461665"/>
            <a:chOff x="177139" y="302180"/>
            <a:chExt cx="1726380" cy="461665"/>
          </a:xfrm>
          <a:scene3d>
            <a:camera prst="obliqueTopLeft"/>
            <a:lightRig rig="threePt" dir="t"/>
          </a:scene3d>
        </p:grpSpPr>
        <p:sp>
          <p:nvSpPr>
            <p:cNvPr id="58" name="TextBox 57"/>
            <p:cNvSpPr txBox="1"/>
            <p:nvPr/>
          </p:nvSpPr>
          <p:spPr>
            <a:xfrm>
              <a:off x="215236" y="302180"/>
              <a:ext cx="168828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2400" spc="-150" dirty="0">
                  <a:solidFill>
                    <a:srgbClr val="042A54"/>
                  </a:solidFill>
                  <a:latin typeface="나눔스퀘어 ExtraBold"/>
                  <a:ea typeface="나눔스퀘어 ExtraBold"/>
                </a:rPr>
                <a:t>03 </a:t>
              </a:r>
              <a:r>
                <a:rPr lang="ko-KR" altLang="en-US" sz="2400" spc="-150" dirty="0">
                  <a:solidFill>
                    <a:srgbClr val="042A54"/>
                  </a:solidFill>
                  <a:latin typeface="나눔스퀘어 ExtraBold"/>
                  <a:ea typeface="나눔스퀘어 ExtraBold"/>
                </a:rPr>
                <a:t>기대효과 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77139" y="381000"/>
              <a:ext cx="76200" cy="307182"/>
            </a:xfrm>
            <a:prstGeom prst="rect">
              <a:avLst/>
            </a:prstGeom>
            <a:solidFill>
              <a:srgbClr val="063E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pc="-150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-76200" y="877534"/>
            <a:ext cx="1669075" cy="0"/>
          </a:xfrm>
          <a:prstGeom prst="line">
            <a:avLst/>
          </a:prstGeom>
          <a:ln>
            <a:solidFill>
              <a:srgbClr val="042A54"/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 flipH="1">
            <a:off x="8953478" y="6296025"/>
            <a:ext cx="76200" cy="307182"/>
          </a:xfrm>
          <a:prstGeom prst="rect">
            <a:avLst/>
          </a:prstGeom>
          <a:solidFill>
            <a:srgbClr val="063E7B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/>
          </a:p>
        </p:txBody>
      </p:sp>
      <p:sp>
        <p:nvSpPr>
          <p:cNvPr id="28" name="직사각형 27"/>
          <p:cNvSpPr/>
          <p:nvPr/>
        </p:nvSpPr>
        <p:spPr>
          <a:xfrm>
            <a:off x="3893347" y="1449860"/>
            <a:ext cx="451145" cy="54609"/>
          </a:xfrm>
          <a:prstGeom prst="rect">
            <a:avLst/>
          </a:prstGeom>
          <a:solidFill>
            <a:srgbClr val="063E7B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15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734962" y="4184821"/>
            <a:ext cx="2030626" cy="19224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875888" y="1953397"/>
            <a:ext cx="1894705" cy="186895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2660822" y="3069109"/>
            <a:ext cx="1017372" cy="1115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6837408" y="3069108"/>
            <a:ext cx="1017372" cy="1115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>
            <a:off x="3893347" y="2887877"/>
            <a:ext cx="859885" cy="1296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69005" y="2452978"/>
            <a:ext cx="174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교육의 빈부격차 해소를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기대할 수 있음 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76299" y="4747724"/>
            <a:ext cx="174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학생들의 학업 스트레스를 완화할 수 있음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809876" y="4274909"/>
            <a:ext cx="1894705" cy="186895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63381" y="1953397"/>
            <a:ext cx="2030626" cy="19224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0959" y="2336020"/>
            <a:ext cx="194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학생들이 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정규수업을 보다 성실히 이수 할 수 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있음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5812" y="4747724"/>
            <a:ext cx="1942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대학수학능력시험 준비와 정규수업의 균형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4352192" y="3081933"/>
            <a:ext cx="4236162" cy="697587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spc="-150">
                <a:solidFill>
                  <a:schemeClr val="bg1"/>
                </a:solidFill>
                <a:latin typeface="나눔스퀘어 Bold"/>
                <a:ea typeface="나눔스퀘어 Bold"/>
              </a:rPr>
              <a:t>감사합니다 </a:t>
            </a:r>
            <a:r>
              <a:rPr lang="en-US" altLang="ko-KR" sz="4000" spc="-150">
                <a:solidFill>
                  <a:schemeClr val="bg1"/>
                </a:solidFill>
                <a:latin typeface="나눔스퀘어 Bold"/>
                <a:ea typeface="나눔스퀘어 Bold"/>
              </a:rPr>
              <a:t>:</a:t>
            </a:r>
            <a:r>
              <a:rPr lang="ko-KR" altLang="en-US" sz="4000" spc="-150">
                <a:solidFill>
                  <a:schemeClr val="bg1"/>
                </a:solidFill>
                <a:latin typeface="나눔스퀘어 Bold"/>
                <a:ea typeface="나눔스퀘어 Bold"/>
              </a:rPr>
              <a:t> </a:t>
            </a:r>
            <a:r>
              <a:rPr lang="en-US" altLang="ko-KR" sz="4000" spc="-150">
                <a:solidFill>
                  <a:schemeClr val="bg1"/>
                </a:solidFill>
                <a:latin typeface="나눔스퀘어 Bold"/>
                <a:ea typeface="나눔스퀘어 Bold"/>
              </a:rPr>
              <a:t>)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4489739" y="3234170"/>
            <a:ext cx="164522" cy="3896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216</Words>
  <Application>Microsoft Office PowerPoint</Application>
  <PresentationFormat>화면 슬라이드 쇼(4:3)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맑은 고딕</vt:lpstr>
      <vt:lpstr>나눔스퀘어 ExtraBold</vt:lpstr>
      <vt:lpstr>Calibri</vt:lpstr>
      <vt:lpstr>나눔스퀘어 Bold</vt:lpstr>
      <vt:lpstr>나눔스퀘어</vt:lpstr>
      <vt:lpstr>Calibri Light</vt:lpstr>
      <vt:lpstr>Yoon® 대한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윤현</dc:creator>
  <cp:lastModifiedBy>bigman7404@naver.com</cp:lastModifiedBy>
  <cp:revision>157</cp:revision>
  <dcterms:created xsi:type="dcterms:W3CDTF">2018-04-28T11:10:27Z</dcterms:created>
  <dcterms:modified xsi:type="dcterms:W3CDTF">2019-08-31T03:10:13Z</dcterms:modified>
  <cp:version/>
</cp:coreProperties>
</file>