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1" r:id="rId9"/>
    <p:sldId id="262" r:id="rId10"/>
    <p:sldId id="263" r:id="rId11"/>
  </p:sldIdLst>
  <p:sldSz cx="10621963" cy="6858000"/>
  <p:notesSz cx="6858000" cy="9144000"/>
  <p:embeddedFontLst>
    <p:embeddedFont>
      <p:font typeface="나눔스퀘어 Bold" pitchFamily="50" charset="-127"/>
      <p:bold r:id="rId12"/>
    </p:embeddedFont>
    <p:embeddedFont>
      <p:font typeface="맑은 고딕" pitchFamily="50" charset="-127"/>
      <p:regular r:id="rId13"/>
      <p:bold r:id="rId14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83" autoAdjust="0"/>
    <p:restoredTop sz="94660"/>
  </p:normalViewPr>
  <p:slideViewPr>
    <p:cSldViewPr>
      <p:cViewPr varScale="1">
        <p:scale>
          <a:sx n="82" d="100"/>
          <a:sy n="82" d="100"/>
        </p:scale>
        <p:origin x="-1094" y="-86"/>
      </p:cViewPr>
      <p:guideLst>
        <p:guide orient="horz" pos="2160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96648" y="2130428"/>
            <a:ext cx="9028669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93295" y="3886200"/>
            <a:ext cx="743537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00923" y="274641"/>
            <a:ext cx="2389942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1098" y="274641"/>
            <a:ext cx="699279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062" y="4406903"/>
            <a:ext cx="90286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062" y="2906713"/>
            <a:ext cx="90286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1099" y="1600203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99498" y="1600203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1098" y="1535113"/>
            <a:ext cx="4693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31098" y="2174875"/>
            <a:ext cx="4693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395811" y="1535113"/>
            <a:ext cx="46950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395811" y="2174875"/>
            <a:ext cx="46950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1099" y="273050"/>
            <a:ext cx="34945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52893" y="273053"/>
            <a:ext cx="593797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31099" y="1435103"/>
            <a:ext cx="34945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81979" y="4800600"/>
            <a:ext cx="637317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081979" y="612775"/>
            <a:ext cx="637317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081979" y="5367338"/>
            <a:ext cx="637317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31099" y="274638"/>
            <a:ext cx="95597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1099" y="1600203"/>
            <a:ext cx="955976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531099" y="6356353"/>
            <a:ext cx="2478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FA2B-5A0F-4EA0-BE99-EB11AD9AE936}" type="datetimeFigureOut">
              <a:rPr lang="ko-KR" altLang="en-US" smtClean="0"/>
              <a:pPr/>
              <a:t>2019-08-30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629172" y="6356353"/>
            <a:ext cx="3363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612407" y="6356353"/>
            <a:ext cx="24784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649C0-37D0-4630-886D-2F2E45AF8F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829810" y="2285995"/>
            <a:ext cx="9028669" cy="1470025"/>
          </a:xfrm>
        </p:spPr>
        <p:txBody>
          <a:bodyPr>
            <a:noAutofit/>
          </a:bodyPr>
          <a:lstStyle/>
          <a:p>
            <a:r>
              <a:rPr lang="ko-KR" altLang="en-US" sz="4300" b="1" dirty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항공기 내 유아의 안전을 </a:t>
            </a:r>
            <a:r>
              <a:rPr lang="ko-KR" altLang="en-US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위한</a:t>
            </a:r>
            <a:r>
              <a:rPr lang="en-US" altLang="ko-KR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/>
            </a:r>
            <a:br>
              <a:rPr lang="en-US" altLang="ko-KR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</a:br>
            <a:r>
              <a:rPr lang="ko-KR" altLang="en-US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 </a:t>
            </a:r>
            <a:r>
              <a:rPr lang="ko-KR" altLang="en-US" sz="4300" b="1" dirty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항공안전 및 보안에 관한 </a:t>
            </a:r>
            <a:r>
              <a:rPr lang="ko-KR" altLang="en-US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법률</a:t>
            </a:r>
            <a:r>
              <a:rPr lang="en-US" altLang="ko-KR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/>
            </a:r>
            <a:br>
              <a:rPr lang="en-US" altLang="ko-KR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</a:br>
            <a:r>
              <a:rPr lang="ko-KR" altLang="en-US" sz="4300" b="1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 </a:t>
            </a:r>
            <a:r>
              <a:rPr lang="ko-KR" altLang="en-US" sz="4300" b="1" dirty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일부 개정안</a:t>
            </a:r>
            <a:br>
              <a:rPr lang="ko-KR" altLang="en-US" sz="4300" b="1" dirty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</a:br>
            <a:endParaRPr lang="ko-KR" altLang="en-US" sz="4300" b="1" dirty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63841" y="571480"/>
            <a:ext cx="9377267" cy="5643602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96601" y="3857628"/>
            <a:ext cx="177008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통합위원회</a:t>
            </a:r>
            <a:endParaRPr lang="ko-KR" altLang="en-US" sz="2300" dirty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pic>
        <p:nvPicPr>
          <p:cNvPr id="7" name="Google Shape;13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7143" y="2428868"/>
            <a:ext cx="601959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감사합니다</a:t>
            </a:r>
            <a:endParaRPr lang="en-US" altLang="ko-KR" sz="10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0" y="4000504"/>
            <a:ext cx="917481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oogle Shape;13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그룹 37"/>
          <p:cNvGrpSpPr/>
          <p:nvPr/>
        </p:nvGrpSpPr>
        <p:grpSpPr>
          <a:xfrm>
            <a:off x="829810" y="571480"/>
            <a:ext cx="7634590" cy="787406"/>
            <a:chOff x="714348" y="571480"/>
            <a:chExt cx="6572296" cy="787406"/>
          </a:xfrm>
        </p:grpSpPr>
        <p:sp>
          <p:nvSpPr>
            <p:cNvPr id="4" name="TextBox 3"/>
            <p:cNvSpPr txBox="1"/>
            <p:nvPr/>
          </p:nvSpPr>
          <p:spPr>
            <a:xfrm>
              <a:off x="857224" y="571480"/>
              <a:ext cx="1022825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목차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18" name="직선 연결선 17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663841" y="1571615"/>
            <a:ext cx="3793087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Ⅰ. 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제안 이유</a:t>
            </a:r>
            <a:endParaRPr lang="en-US" altLang="ko-KR" sz="4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Ⅱ</a:t>
            </a:r>
            <a:r>
              <a:rPr lang="en-US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. 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신구문대조표</a:t>
            </a:r>
            <a:endParaRPr lang="en-US" altLang="ko-KR" sz="4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Ⅲ</a:t>
            </a:r>
            <a:r>
              <a:rPr lang="en-US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. 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기대효과</a:t>
            </a:r>
            <a:endParaRPr lang="en-US" altLang="ko-KR" sz="4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Ⅳ</a:t>
            </a:r>
            <a:r>
              <a:rPr lang="en-US" altLang="ko-KR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. </a:t>
            </a:r>
            <a:r>
              <a:rPr lang="ko-KR" altLang="en-US" sz="4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질의</a:t>
            </a:r>
            <a:endParaRPr lang="en-US" altLang="ko-KR" sz="4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endParaRPr lang="en-US" altLang="ko-KR" sz="4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pic>
        <p:nvPicPr>
          <p:cNvPr id="7" name="Google Shape;13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3" name="TextBox 2"/>
            <p:cNvSpPr txBox="1"/>
            <p:nvPr/>
          </p:nvSpPr>
          <p:spPr>
            <a:xfrm>
              <a:off x="857224" y="571480"/>
              <a:ext cx="200535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제안 이유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s://postfiles.pstatic.net/MjAxODA1MDhfMjI5/MDAxNTI1NzYyMzc5Mzk4.LEAqDqmLfuWaAHRrH24CYNZVu7jNZyk_R5S_Yxxm6_Ag.2Gq1x1Fnlq53qwvbGWBDXx2lWHap3CtK815p8imwNoYg.PNG.daiichi_kr/5.png?type=w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9158" y="1214422"/>
            <a:ext cx="5339119" cy="5354561"/>
          </a:xfrm>
          <a:prstGeom prst="rect">
            <a:avLst/>
          </a:prstGeom>
          <a:noFill/>
        </p:spPr>
      </p:pic>
      <p:pic>
        <p:nvPicPr>
          <p:cNvPr id="7" name="Google Shape;13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3" name="TextBox 2"/>
            <p:cNvSpPr txBox="1"/>
            <p:nvPr/>
          </p:nvSpPr>
          <p:spPr>
            <a:xfrm>
              <a:off x="857224" y="571480"/>
              <a:ext cx="200535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제안 이유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128" y="1571612"/>
            <a:ext cx="853644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 t="-4199"/>
          <a:stretch>
            <a:fillRect/>
          </a:stretch>
        </p:blipFill>
        <p:spPr bwMode="auto">
          <a:xfrm>
            <a:off x="604127" y="3286125"/>
            <a:ext cx="8430188" cy="274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Google Shape;13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3" name="TextBox 2"/>
            <p:cNvSpPr txBox="1"/>
            <p:nvPr/>
          </p:nvSpPr>
          <p:spPr>
            <a:xfrm>
              <a:off x="857224" y="571480"/>
              <a:ext cx="2005354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제안 이유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14592" r="3696" b="13910"/>
          <a:stretch>
            <a:fillRect/>
          </a:stretch>
        </p:blipFill>
        <p:spPr bwMode="auto">
          <a:xfrm>
            <a:off x="5100227" y="1643050"/>
            <a:ext cx="3974232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6894" y="1643050"/>
            <a:ext cx="302081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719594" y="4857760"/>
            <a:ext cx="730616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항공기 내 </a:t>
            </a:r>
            <a:r>
              <a:rPr lang="ko-KR" altLang="en-US" sz="3000" dirty="0" err="1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영유아의</a:t>
            </a:r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 안전에 대한 교육 법제화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pic>
        <p:nvPicPr>
          <p:cNvPr id="10" name="Google Shape;13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/>
        </p:nvGraphicFramePr>
        <p:xfrm>
          <a:off x="393372" y="1500175"/>
          <a:ext cx="9764968" cy="5130892"/>
        </p:xfrm>
        <a:graphic>
          <a:graphicData uri="http://schemas.openxmlformats.org/drawingml/2006/table">
            <a:tbl>
              <a:tblPr/>
              <a:tblGrid>
                <a:gridCol w="4882484"/>
                <a:gridCol w="4882484"/>
              </a:tblGrid>
              <a:tr h="428604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현 행</a:t>
                      </a:r>
                    </a:p>
                  </a:txBody>
                  <a:tcPr marL="36565" marR="36565" marT="10280" marB="102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개정안</a:t>
                      </a:r>
                    </a:p>
                  </a:txBody>
                  <a:tcPr marL="36565" marR="36565" marT="10280" marB="102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0055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제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14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조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승객의 안전 및 항공기의 보안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) </a:t>
                      </a:r>
                      <a:endParaRPr lang="en-US" altLang="ko-KR" sz="1600" kern="0" spc="0" dirty="0" smtClean="0">
                        <a:solidFill>
                          <a:schemeClr val="bg1"/>
                        </a:solid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① 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항공운송사업자는 승객의 안전 및 항공기의 보안을 위하여 필요한 조치를 하여야 한다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.</a:t>
                      </a:r>
                      <a:endParaRPr lang="ko-KR" altLang="en-US" sz="1600" kern="0" spc="0" dirty="0">
                        <a:solidFill>
                          <a:schemeClr val="bg1"/>
                        </a:solid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1600" kern="0" spc="0" dirty="0" smtClean="0">
                        <a:solidFill>
                          <a:schemeClr val="bg1"/>
                        </a:solid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&lt;</a:t>
                      </a:r>
                      <a:r>
                        <a:rPr lang="ko-KR" altLang="en-US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중략</a:t>
                      </a:r>
                      <a:r>
                        <a:rPr lang="en-US" altLang="ko-KR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&gt;</a:t>
                      </a:r>
                      <a:endParaRPr lang="ko-KR" altLang="en-US" sz="1600" kern="0" spc="0" dirty="0">
                        <a:solidFill>
                          <a:schemeClr val="bg1"/>
                        </a:solid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</a:txBody>
                  <a:tcPr marL="36565" marR="36565" marT="10280" marB="102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제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14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조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승객의 안전 및 항공기의 보안</a:t>
                      </a:r>
                      <a:r>
                        <a:rPr lang="en-US" altLang="ko-KR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) </a:t>
                      </a:r>
                      <a:endParaRPr lang="en-US" altLang="ko-KR" sz="1600" kern="0" spc="0" dirty="0" smtClean="0">
                        <a:solidFill>
                          <a:schemeClr val="bg1"/>
                        </a:solid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① </a:t>
                      </a:r>
                      <a:r>
                        <a:rPr lang="ko-KR" altLang="en-US" sz="1600" kern="0" spc="0" dirty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항공운송사업자는 승객의 안전 및 항공기의 보안을 위하여 필요한 조치를 하여야 한다</a:t>
                      </a:r>
                      <a:r>
                        <a:rPr lang="en-US" altLang="ko-KR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.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&lt;</a:t>
                      </a:r>
                      <a:r>
                        <a:rPr lang="ko-KR" altLang="en-US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중략</a:t>
                      </a:r>
                      <a:r>
                        <a:rPr lang="en-US" altLang="ko-KR" sz="1600" kern="0" spc="0" dirty="0" smtClean="0">
                          <a:solidFill>
                            <a:schemeClr val="bg1"/>
                          </a:solidFill>
                          <a:latin typeface="나눔스퀘어 Bold" pitchFamily="50" charset="-127"/>
                          <a:ea typeface="나눔스퀘어 Bold" pitchFamily="50" charset="-127"/>
                        </a:rPr>
                        <a:t>&gt;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kern="100" spc="0" baseline="0" dirty="0" smtClean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⑦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항공운송사업자는 항공기 내에 탑승하는 유아의 안전을 위해 만 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6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세 미만의 유아 승객에게 의무적으로 유아보호용 장구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(</a:t>
                      </a:r>
                      <a:r>
                        <a:rPr lang="ko-KR" altLang="en-US" sz="1600" b="1" u="sng" kern="100" spc="0" baseline="0" dirty="0" err="1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탈부착이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 가능한 </a:t>
                      </a:r>
                      <a:r>
                        <a:rPr lang="ko-KR" altLang="en-US" sz="1600" b="1" u="sng" kern="100" spc="0" baseline="0" dirty="0" err="1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카시트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)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를 제공하여야 한다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.</a:t>
                      </a:r>
                      <a:endParaRPr lang="ko-KR" altLang="en-US" sz="1600" u="sng" kern="100" spc="0" baseline="0" dirty="0">
                        <a:solidFill>
                          <a:schemeClr val="bg1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⑧항공운송사업자 또는 항공기 소유자는 유아의 안전을 위한 유아보호용 장구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(</a:t>
                      </a:r>
                      <a:r>
                        <a:rPr lang="ko-KR" altLang="en-US" sz="1600" b="1" u="sng" kern="100" spc="0" baseline="0" dirty="0" err="1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탈부착이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 가능한 </a:t>
                      </a:r>
                      <a:r>
                        <a:rPr lang="ko-KR" altLang="en-US" sz="1600" b="1" u="sng" kern="100" spc="0" baseline="0" dirty="0" err="1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카시트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)</a:t>
                      </a:r>
                      <a:r>
                        <a:rPr lang="ko-KR" altLang="en-US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에 대해 항공기 내에서 안전하게 사용 할 수 있도록 의무적으로 현재 실시하고 있는 안전 교육의 일부로 포함하여 교육을 받아야 한다</a:t>
                      </a:r>
                      <a:r>
                        <a:rPr lang="en-US" altLang="ko-KR" sz="1600" b="1" u="sng" kern="100" spc="0" baseline="0" dirty="0">
                          <a:solidFill>
                            <a:schemeClr val="bg1"/>
                          </a:solidFill>
                          <a:uFill>
                            <a:solidFill>
                              <a:schemeClr val="bg1"/>
                            </a:solidFill>
                          </a:uFill>
                          <a:latin typeface="나눔스퀘어 Bold" pitchFamily="50" charset="-127"/>
                          <a:ea typeface="나눔스퀘어 Bold" pitchFamily="50" charset="-127"/>
                        </a:rPr>
                        <a:t>. </a:t>
                      </a:r>
                      <a:endParaRPr lang="ko-KR" altLang="en-US" sz="1600" u="sng" kern="100" spc="0" baseline="0" dirty="0">
                        <a:solidFill>
                          <a:schemeClr val="bg1"/>
                        </a:solidFill>
                        <a:uFill>
                          <a:solidFill>
                            <a:schemeClr val="bg1"/>
                          </a:solidFill>
                        </a:uFill>
                        <a:latin typeface="나눔스퀘어 Bold" pitchFamily="50" charset="-127"/>
                        <a:ea typeface="나눔스퀘어 Bold" pitchFamily="50" charset="-127"/>
                      </a:endParaRPr>
                    </a:p>
                  </a:txBody>
                  <a:tcPr marL="36565" marR="36565" marT="10280" marB="1028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8" name="TextBox 7"/>
            <p:cNvSpPr txBox="1"/>
            <p:nvPr/>
          </p:nvSpPr>
          <p:spPr>
            <a:xfrm>
              <a:off x="857224" y="571480"/>
              <a:ext cx="2750531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신구문대조표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9" name="직선 연결선 8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467963" y="1880234"/>
            <a:ext cx="615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“Defines that all passengers, whether young or adult,</a:t>
            </a:r>
          </a:p>
          <a:p>
            <a:r>
              <a:rPr lang="en-US" altLang="ko-KR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are assigned seats by individual.”</a:t>
            </a:r>
            <a:endParaRPr lang="ko-KR" altLang="en-US" sz="3000" dirty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pic>
        <p:nvPicPr>
          <p:cNvPr id="4" name="Picture 2" descr="icaoì ëí ì´ë¯¸ì§ ê²ìê²°ê³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322" y="2071678"/>
            <a:ext cx="4063974" cy="2479564"/>
          </a:xfrm>
          <a:prstGeom prst="rect">
            <a:avLst/>
          </a:prstGeom>
          <a:noFill/>
        </p:spPr>
      </p:pic>
      <p:grpSp>
        <p:nvGrpSpPr>
          <p:cNvPr id="5" name="그룹 4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6" name="TextBox 5"/>
            <p:cNvSpPr txBox="1"/>
            <p:nvPr/>
          </p:nvSpPr>
          <p:spPr>
            <a:xfrm>
              <a:off x="857224" y="571480"/>
              <a:ext cx="188667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기대효과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7" name="직선 연결선 6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Google Shape;13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직사각형 8"/>
          <p:cNvSpPr/>
          <p:nvPr/>
        </p:nvSpPr>
        <p:spPr>
          <a:xfrm>
            <a:off x="4467963" y="3451870"/>
            <a:ext cx="615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“</a:t>
            </a:r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유아이든 성인이든 모든 승객이 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개인별로 </a:t>
            </a:r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좌석을 배정 받을 것을 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규정한다</a:t>
            </a:r>
            <a:r>
              <a:rPr lang="en-US" altLang="ko-KR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.”</a:t>
            </a:r>
            <a:endParaRPr lang="ko-KR" altLang="en-US" sz="3000" dirty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746825" y="360455"/>
            <a:ext cx="7634590" cy="787406"/>
            <a:chOff x="714348" y="571480"/>
            <a:chExt cx="6572296" cy="787406"/>
          </a:xfrm>
        </p:grpSpPr>
        <p:sp>
          <p:nvSpPr>
            <p:cNvPr id="3" name="TextBox 2"/>
            <p:cNvSpPr txBox="1"/>
            <p:nvPr/>
          </p:nvSpPr>
          <p:spPr>
            <a:xfrm>
              <a:off x="857224" y="571480"/>
              <a:ext cx="1886678" cy="7540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300" dirty="0" smtClean="0">
                  <a:solidFill>
                    <a:schemeClr val="bg1"/>
                  </a:solidFill>
                  <a:latin typeface="나눔스퀘어 Bold" pitchFamily="50" charset="-127"/>
                  <a:ea typeface="나눔스퀘어 Bold" pitchFamily="50" charset="-127"/>
                </a:rPr>
                <a:t>기대효과</a:t>
              </a:r>
              <a:endParaRPr lang="en-US" altLang="ko-KR" sz="43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endParaRPr>
            </a:p>
          </p:txBody>
        </p:sp>
        <p:cxnSp>
          <p:nvCxnSpPr>
            <p:cNvPr id="4" name="직선 연결선 3"/>
            <p:cNvCxnSpPr/>
            <p:nvPr/>
          </p:nvCxnSpPr>
          <p:spPr>
            <a:xfrm>
              <a:off x="714348" y="1357298"/>
              <a:ext cx="6572296" cy="158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888" y="1928802"/>
            <a:ext cx="3020817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56224" y="2078172"/>
            <a:ext cx="2810063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93372" y="4857761"/>
            <a:ext cx="466666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000" dirty="0" err="1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영유아의</a:t>
            </a:r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 안전과 생명권 보장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76868" y="4864255"/>
            <a:ext cx="52084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안전에 대한 경각심 함양을 통한 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  <a:p>
            <a:r>
              <a:rPr lang="ko-KR" altLang="en-US" sz="3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시민의식 고취</a:t>
            </a:r>
            <a:endParaRPr lang="en-US" altLang="ko-KR" sz="3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pic>
        <p:nvPicPr>
          <p:cNvPr id="12" name="Google Shape;13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139" y="2357430"/>
            <a:ext cx="51732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0" dirty="0" smtClean="0">
                <a:solidFill>
                  <a:schemeClr val="bg1"/>
                </a:solidFill>
                <a:latin typeface="나눔스퀘어 Bold" pitchFamily="50" charset="-127"/>
                <a:ea typeface="나눔스퀘어 Bold" pitchFamily="50" charset="-127"/>
              </a:rPr>
              <a:t>질의 응답</a:t>
            </a:r>
            <a:endParaRPr lang="en-US" altLang="ko-KR" sz="10000" dirty="0" smtClean="0">
              <a:solidFill>
                <a:schemeClr val="bg1"/>
              </a:solidFill>
              <a:latin typeface="나눔스퀘어 Bold" pitchFamily="50" charset="-127"/>
              <a:ea typeface="나눔스퀘어 Bold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0" y="4000504"/>
            <a:ext cx="917481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oogle Shape;13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8277" y="6284709"/>
            <a:ext cx="3160090" cy="5733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</TotalTime>
  <Words>196</Words>
  <Application>Microsoft Office PowerPoint</Application>
  <PresentationFormat>사용자 지정</PresentationFormat>
  <Paragraphs>35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굴림</vt:lpstr>
      <vt:lpstr>Arial</vt:lpstr>
      <vt:lpstr>나눔스퀘어 Bold</vt:lpstr>
      <vt:lpstr>맑은 고딕</vt:lpstr>
      <vt:lpstr>Office 테마</vt:lpstr>
      <vt:lpstr>항공기 내 유아의 안전을 위한  항공안전 및 보안에 관한 법률  일부 개정안 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항공기 내 유아의 안전을 위한  항공안전 및 보안에 관한 법률  일부 개정안 </dc:title>
  <dc:creator>user</dc:creator>
  <cp:lastModifiedBy>user</cp:lastModifiedBy>
  <cp:revision>47</cp:revision>
  <dcterms:created xsi:type="dcterms:W3CDTF">2019-08-26T14:24:49Z</dcterms:created>
  <dcterms:modified xsi:type="dcterms:W3CDTF">2019-08-30T08:37:19Z</dcterms:modified>
</cp:coreProperties>
</file>