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72" r:id="rId5"/>
    <p:sldId id="262" r:id="rId6"/>
    <p:sldId id="267" r:id="rId7"/>
    <p:sldId id="266" r:id="rId8"/>
    <p:sldId id="268" r:id="rId9"/>
    <p:sldId id="258" r:id="rId10"/>
    <p:sldId id="271" r:id="rId11"/>
    <p:sldId id="270" r:id="rId12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4"/>
      <p:bold r:id="rId15"/>
    </p:embeddedFont>
    <p:embeddedFont>
      <p:font typeface="나눔스퀘어 ExtraBold" panose="020B0600000101010101" pitchFamily="50" charset="-127"/>
      <p:bold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나눔고딕 ExtraBold" panose="020D0904000000000000" pitchFamily="50" charset="-127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621" autoAdjust="0"/>
    <p:restoredTop sz="94579" autoAdjust="0"/>
  </p:normalViewPr>
  <p:slideViewPr>
    <p:cSldViewPr>
      <p:cViewPr>
        <p:scale>
          <a:sx n="75" d="100"/>
          <a:sy n="75" d="100"/>
        </p:scale>
        <p:origin x="-1920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88D25-E037-41A2-97A3-FBDDDA890D83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5BF38-42CF-46A7-9455-7D81E96617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4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BF38-42CF-46A7-9455-7D81E966175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20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5BF38-42CF-46A7-9455-7D81E966175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83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2019-12-21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청소년 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권익 증진과 민주주의 및 광장 활성화를 위한 건축 기본법 개정안</a:t>
            </a:r>
            <a:endPara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5596" y="3429000"/>
            <a:ext cx="6400800" cy="1752600"/>
          </a:xfrm>
        </p:spPr>
        <p:txBody>
          <a:bodyPr>
            <a:normAutofit/>
          </a:bodyPr>
          <a:lstStyle/>
          <a:p>
            <a:endParaRPr lang="en-US" altLang="ko-KR" sz="2000" dirty="0" smtClean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대한민국 청소년 의회</a:t>
            </a:r>
            <a:endParaRPr lang="en-US" altLang="ko-KR" sz="2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청소년권익위원회 </a:t>
            </a:r>
            <a:r>
              <a:rPr lang="en-US" altLang="ko-KR" sz="2000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노재윤</a:t>
            </a:r>
            <a:endParaRPr lang="en-US" altLang="ko-KR" sz="2000" dirty="0" smtClean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11560" y="2708920"/>
            <a:ext cx="7848872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기대효과</a:t>
            </a: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899592" y="1267520"/>
            <a:ext cx="74523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1556792"/>
            <a:ext cx="96490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AutoNum type="arabicPeriod"/>
            </a:pP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광장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민주주의의 활성화를 통한 더 많은 시민들이 지방 자치 </a:t>
            </a:r>
            <a:endParaRPr lang="en-US" altLang="ko-KR" sz="24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및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정치에 참여함으로써 정치적 </a:t>
            </a:r>
            <a:r>
              <a:rPr lang="ko-KR" altLang="en-US" sz="24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효능감을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증진 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457200" indent="-457200" fontAlgn="base">
              <a:buAutoNum type="arabicPeriod"/>
            </a:pPr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계층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재산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기타 지위에 상관없이 머무는 공공공간의 확대를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통한</a:t>
            </a:r>
            <a:endParaRPr lang="en-US" altLang="ko-KR" sz="24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사회 구성원 간에 소통 혹은 상호작용이 증가하게 될 뿐만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아니라</a:t>
            </a:r>
            <a:endParaRPr lang="en-US" altLang="ko-KR" sz="24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각기 다른 계층 간 공감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토론 발생</a:t>
            </a:r>
            <a:endParaRPr lang="en-US" altLang="ko-KR" sz="24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해당 사회의 문제를 인식하게 하여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endParaRPr lang="en-US" altLang="ko-KR" sz="24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본질적으로 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해결할 수 있도록 하는 역할을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수행 가능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fontAlgn="base"/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기타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공간의 유연한 사용이 가능해짐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2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2857500"/>
            <a:ext cx="3917056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감사합니다</a:t>
            </a: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8"/>
            <a:ext cx="7029450" cy="689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3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11560" y="1268760"/>
            <a:ext cx="7848872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/>
          <p:cNvSpPr/>
          <p:nvPr/>
        </p:nvSpPr>
        <p:spPr>
          <a:xfrm>
            <a:off x="1057647" y="5143393"/>
            <a:ext cx="1315248" cy="13152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284629" y="5385518"/>
            <a:ext cx="86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</a:rPr>
              <a:t>3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196325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골자</a:t>
            </a:r>
            <a:endParaRPr lang="ko-KR" altLang="en-US" sz="36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1043607" y="1628800"/>
            <a:ext cx="1315248" cy="13152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043607" y="3394993"/>
            <a:ext cx="1315248" cy="13152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627784" y="372945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제안 이유</a:t>
            </a:r>
            <a:endParaRPr lang="ko-KR" altLang="en-US" sz="36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547785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예상효과</a:t>
            </a:r>
            <a:endParaRPr lang="ko-KR" altLang="en-US" sz="36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8225" y="3657724"/>
            <a:ext cx="86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</a:rPr>
              <a:t>2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1929" y="1827808"/>
            <a:ext cx="86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</a:rPr>
              <a:t>1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주요골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</a:t>
            </a: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11560" y="1268760"/>
            <a:ext cx="7848872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43526"/>
              </p:ext>
            </p:extLst>
          </p:nvPr>
        </p:nvGraphicFramePr>
        <p:xfrm>
          <a:off x="539552" y="1700808"/>
          <a:ext cx="7920880" cy="4608512"/>
        </p:xfrm>
        <a:graphic>
          <a:graphicData uri="http://schemas.openxmlformats.org/drawingml/2006/table">
            <a:tbl>
              <a:tblPr/>
              <a:tblGrid>
                <a:gridCol w="3910386"/>
                <a:gridCol w="4010494"/>
              </a:tblGrid>
              <a:tr h="6403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개정 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개정 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1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기본이념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이 법은 국가 및 지방자치단체와 국민의 공동의 노력으로 다음 각 호와 같은 건축의 공공적 가치를 구현함을 기본이념으로 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생략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제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한양신명조"/>
                        </a:rPr>
                        <a:t>기본이념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)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이 법은 국가 및 지방자치단체와 국민의 공동의 노력으로 다음 각 호와 같은 건축의 공공적 가치를 구현함을 기본이념으로 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중략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u="sng" kern="0" spc="0" dirty="0">
                          <a:solidFill>
                            <a:srgbClr val="C7525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4. </a:t>
                      </a:r>
                      <a:r>
                        <a:rPr lang="ko-KR" altLang="en-US" sz="1600" u="sng" kern="0" spc="0" dirty="0">
                          <a:solidFill>
                            <a:srgbClr val="C7525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한양신명조"/>
                        </a:rPr>
                        <a:t>직접 민주주의를 실현하고</a:t>
                      </a:r>
                      <a:r>
                        <a:rPr lang="en-US" altLang="ko-KR" sz="1600" u="sng" kern="0" spc="0" dirty="0">
                          <a:solidFill>
                            <a:srgbClr val="C7525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, </a:t>
                      </a:r>
                      <a:r>
                        <a:rPr lang="ko-KR" altLang="en-US" sz="1600" u="sng" kern="0" spc="0" dirty="0">
                          <a:solidFill>
                            <a:srgbClr val="C7525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한양신명조"/>
                        </a:rPr>
                        <a:t>사회 구성원 간 소통과 접촉</a:t>
                      </a:r>
                      <a:r>
                        <a:rPr lang="en-US" altLang="ko-KR" sz="1600" u="sng" kern="0" spc="0" dirty="0">
                          <a:solidFill>
                            <a:srgbClr val="C7525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, </a:t>
                      </a:r>
                      <a:r>
                        <a:rPr lang="ko-KR" altLang="en-US" sz="1600" u="sng" kern="0" spc="0" dirty="0">
                          <a:solidFill>
                            <a:srgbClr val="C75252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한양신명조"/>
                        </a:rPr>
                        <a:t>교류를 활성화 할 수 있는 공공의 목적의 공공장소의 창조 및 조성</a:t>
                      </a:r>
                      <a:r>
                        <a:rPr lang="ko-KR" altLang="en-US" sz="1600" kern="0" spc="0" dirty="0">
                          <a:solidFill>
                            <a:srgbClr val="C75252"/>
                          </a:solidFill>
                          <a:effectLst/>
                          <a:latin typeface="한양신명조"/>
                        </a:rPr>
                        <a:t> </a:t>
                      </a:r>
                      <a:endParaRPr lang="ko-KR" altLang="en-US" sz="1600" kern="0" spc="0" dirty="0">
                        <a:solidFill>
                          <a:srgbClr val="C75252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0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755576" y="2657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제안 이유</a:t>
            </a:r>
            <a:endParaRPr lang="ko-KR" altLang="en-US" sz="6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25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0675" y="53752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altLang="ko-KR" sz="40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1) </a:t>
            </a:r>
            <a:r>
              <a:rPr lang="ko-KR" altLang="en-US" sz="40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광장의 어원</a:t>
            </a:r>
            <a:endParaRPr lang="ko-KR" altLang="en-US" sz="40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827584" y="1161604"/>
            <a:ext cx="74523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" descr="Image result for 검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20675" y="2005742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ko-KR" sz="4000" b="1" dirty="0"/>
              <a:t>ἀγείρω</a:t>
            </a:r>
            <a:endParaRPr lang="ko-KR" altLang="en-US" sz="4000" dirty="0"/>
          </a:p>
        </p:txBody>
      </p:sp>
      <p:sp>
        <p:nvSpPr>
          <p:cNvPr id="9" name="직사각형 8"/>
          <p:cNvSpPr/>
          <p:nvPr/>
        </p:nvSpPr>
        <p:spPr>
          <a:xfrm>
            <a:off x="3851920" y="1988840"/>
            <a:ext cx="168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ko-KR" sz="4000" b="1" dirty="0">
                <a:solidFill>
                  <a:srgbClr val="FF0000"/>
                </a:solidFill>
              </a:rPr>
              <a:t>ἀγορά</a:t>
            </a:r>
            <a:endParaRPr lang="ko-KR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99746" y="206729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/>
              <a:t>광</a:t>
            </a:r>
            <a:r>
              <a:rPr lang="ko-KR" altLang="en-US" sz="3600" b="1" dirty="0"/>
              <a:t>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675" y="2996952"/>
            <a:ext cx="281116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to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bring together, gather together, to come together, gather, assemble,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herded</a:t>
            </a:r>
          </a:p>
          <a:p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to </a:t>
            </a:r>
            <a:r>
              <a:rPr lang="en-US" altLang="ko-KR" sz="20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get together, collect, gather</a:t>
            </a:r>
          </a:p>
          <a:p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7506" y="3005459"/>
            <a:ext cx="29898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assembly</a:t>
            </a:r>
            <a:r>
              <a:rPr lang="en-US" altLang="ko-KR" sz="20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en-US" altLang="ko-KR" sz="20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especially </a:t>
            </a:r>
            <a:r>
              <a:rPr lang="en-US" altLang="ko-KR" sz="20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an assembly of the people </a:t>
            </a:r>
            <a:endParaRPr lang="en-US" altLang="ko-KR" sz="2000" b="1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altLang="ko-KR" sz="20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sz="20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the </a:t>
            </a:r>
            <a:r>
              <a:rPr lang="en-US" altLang="ko-KR" sz="20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place </a:t>
            </a:r>
            <a:r>
              <a:rPr lang="en-US" altLang="ko-KR" sz="20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of   assembly</a:t>
            </a:r>
            <a:endParaRPr lang="en-US" altLang="ko-KR" sz="20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2875210" y="2275046"/>
            <a:ext cx="820860" cy="2308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5833404" y="2275046"/>
            <a:ext cx="820860" cy="2308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20675" y="5733256"/>
            <a:ext cx="266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  <a:p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동사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모으다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모이다</a:t>
            </a: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20169" y="5086925"/>
            <a:ext cx="2667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  <a:p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명사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</a:p>
          <a:p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의회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국회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광장</a:t>
            </a: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29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33854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2" grpId="0"/>
      <p:bldP spid="16" grpId="0"/>
      <p:bldP spid="17" grpId="0" animBg="1"/>
      <p:bldP spid="19" grpId="0" animBg="1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919460" y="1268760"/>
            <a:ext cx="74523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" descr="Image result for 검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4" y="1484784"/>
            <a:ext cx="1689188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2).</a:t>
            </a:r>
            <a:r>
              <a:rPr lang="ko-KR" altLang="en-US" sz="40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광장</a:t>
            </a:r>
            <a:r>
              <a:rPr lang="en-US" altLang="ko-KR" sz="28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28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공공공간</a:t>
            </a:r>
            <a:r>
              <a:rPr lang="en-US" altLang="ko-KR" sz="28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ko-KR" altLang="en-US" sz="4000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필요성</a:t>
            </a:r>
            <a:endParaRPr lang="ko-KR" altLang="en-US" sz="60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123728" y="1484784"/>
            <a:ext cx="0" cy="23762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195736" y="1412776"/>
            <a:ext cx="6606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“‘공공’의 사전적 의미는 국가나 사회의 구성원에게 두루 관계되는 것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사회일반이나 공중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公衆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public)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의미하는 것으로 집단에 초점을 맞추고 있다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.10)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시민은 도시공간 환경 속에서 사회와 문화와의 관계를 맺으면서 살아간다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현대사회에 있어서 공공영역은 더욱 더 중요한 사회와 문화의 장이 되어가고 있다</a:t>
            </a:r>
            <a:r>
              <a:rPr lang="en-US" altLang="ko-KR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이런 공공의 장은 사회의 구성원간의 커뮤니티를 형성하며 공공성에 대한 필요성을 상기 시키게 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된다</a:t>
            </a: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fontAlgn="base"/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1200" dirty="0"/>
              <a:t>이재상</a:t>
            </a:r>
            <a:r>
              <a:rPr lang="en-US" altLang="ko-KR" sz="1200" dirty="0"/>
              <a:t>, </a:t>
            </a:r>
            <a:r>
              <a:rPr lang="ko-KR" altLang="en-US" sz="1200" dirty="0"/>
              <a:t>민현준 </a:t>
            </a:r>
            <a:r>
              <a:rPr lang="en-US" altLang="ko-KR" sz="1200" dirty="0"/>
              <a:t>(2009). </a:t>
            </a:r>
            <a:r>
              <a:rPr lang="ko-KR" altLang="en-US" sz="1200" dirty="0"/>
              <a:t>공공건축 광장에 관한 연구</a:t>
            </a:r>
            <a:r>
              <a:rPr lang="en-US" altLang="ko-KR" sz="1200" dirty="0"/>
              <a:t>. </a:t>
            </a:r>
            <a:r>
              <a:rPr lang="ko-KR" altLang="en-US" sz="1200" dirty="0"/>
              <a:t>대한건축학회 학술발표대회 논문집 </a:t>
            </a:r>
            <a:r>
              <a:rPr lang="en-US" altLang="ko-KR" sz="1200" dirty="0" smtClean="0"/>
              <a:t>–</a:t>
            </a:r>
          </a:p>
          <a:p>
            <a:r>
              <a:rPr lang="en-US" altLang="ko-KR" sz="1200" dirty="0" smtClean="0"/>
              <a:t> </a:t>
            </a:r>
            <a:r>
              <a:rPr lang="ko-KR" altLang="en-US" sz="1200" dirty="0" err="1"/>
              <a:t>계획계</a:t>
            </a:r>
            <a:r>
              <a:rPr lang="en-US" altLang="ko-KR" sz="1200" dirty="0" smtClean="0"/>
              <a:t>, 29(1</a:t>
            </a:r>
            <a:r>
              <a:rPr lang="en-US" altLang="ko-KR" sz="1200" dirty="0"/>
              <a:t>), 305-308</a:t>
            </a:r>
            <a:endParaRPr lang="ko-KR" altLang="en-US" sz="1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52542"/>
            <a:ext cx="1724031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직선 연결선 16"/>
          <p:cNvCxnSpPr/>
          <p:nvPr/>
        </p:nvCxnSpPr>
        <p:spPr>
          <a:xfrm>
            <a:off x="7020272" y="4252542"/>
            <a:ext cx="0" cy="23762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20675" y="4331138"/>
            <a:ext cx="6537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대의제와 관료제라는 현대 민주주의의 틀에 사로잡혀 있기 때문에 시민들의 국가를 향해 원하는 것들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예를 들면 노동의 사회경제적 권리 실현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기본권 확대 등 </a:t>
            </a:r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실현은 어렵다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오로지 다음 정권에 희망을 거는 수 밖에 없다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이러한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현상 해결을 위한 것은 </a:t>
            </a:r>
            <a:r>
              <a: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원래의 민주주의’의 실현이며</a:t>
            </a: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이는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고대 아테네 민주주의와 같은 직접 민주주의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즉 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광장 민주주의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부터 시작될 것이다</a:t>
            </a:r>
            <a:r>
              <a:rPr lang="en-US" altLang="ko-KR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27932" y="603036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o-KR" altLang="en-US" sz="1400" dirty="0"/>
              <a:t>하태규 </a:t>
            </a:r>
            <a:r>
              <a:rPr lang="en-US" altLang="ko-KR" sz="1400" dirty="0"/>
              <a:t>(2017). </a:t>
            </a:r>
            <a:r>
              <a:rPr lang="ko-KR" altLang="en-US" sz="1400" dirty="0"/>
              <a:t>고대 아테네 민주주의와 광장 민주주의</a:t>
            </a:r>
            <a:r>
              <a:rPr lang="en-US" altLang="ko-KR" sz="1400" dirty="0"/>
              <a:t>. </a:t>
            </a:r>
            <a:r>
              <a:rPr lang="ko-KR" altLang="en-US" sz="1400" dirty="0" err="1"/>
              <a:t>경제와사회</a:t>
            </a:r>
            <a:r>
              <a:rPr lang="en-US" altLang="ko-KR" sz="1400" dirty="0"/>
              <a:t>, 113, 18-65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894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40229"/>
            <a:ext cx="8229600" cy="1143000"/>
          </a:xfrm>
          <a:noFill/>
        </p:spPr>
        <p:txBody>
          <a:bodyPr/>
          <a:lstStyle/>
          <a:p>
            <a:r>
              <a:rPr lang="en-US" altLang="ko-KR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 </a:t>
            </a:r>
            <a:r>
              <a:rPr lang="ko-KR" altLang="en-US" b="1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광장의 부재와 그 문제</a:t>
            </a:r>
            <a:endParaRPr lang="ko-KR" altLang="en-US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827584" y="1268760"/>
            <a:ext cx="74523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" descr="Image result for 검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2212"/>
            <a:ext cx="1797324" cy="179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71528"/>
            <a:ext cx="1712434" cy="241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68" y="2182212"/>
            <a:ext cx="2324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곱셈 기호 12"/>
          <p:cNvSpPr/>
          <p:nvPr/>
        </p:nvSpPr>
        <p:spPr>
          <a:xfrm>
            <a:off x="6269434" y="2224255"/>
            <a:ext cx="1685776" cy="18058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27584" y="4030062"/>
            <a:ext cx="179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성갈등</a:t>
            </a:r>
            <a:endParaRPr lang="en-US" altLang="ko-KR" sz="2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8998" y="4311547"/>
            <a:ext cx="1797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세대</a:t>
            </a:r>
            <a:r>
              <a:rPr lang="en-US" altLang="ko-KR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이념갈등</a:t>
            </a:r>
            <a:endParaRPr lang="en-US" altLang="ko-KR" sz="2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3660" y="4030062"/>
            <a:ext cx="1797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소수 의견의 묵살</a:t>
            </a:r>
            <a:endParaRPr lang="en-US" altLang="ko-KR" sz="2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301208"/>
            <a:ext cx="7452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옳고 그름의 문제보다는 다름의 문제가 </a:t>
            </a:r>
            <a:endParaRPr lang="en-US" altLang="ko-KR" sz="2800" b="1" dirty="0" smtClean="0"/>
          </a:p>
          <a:p>
            <a:pPr algn="ctr"/>
            <a:r>
              <a:rPr lang="ko-KR" altLang="en-US" sz="2800" b="1" dirty="0" smtClean="0"/>
              <a:t>과격화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극단화 되고 있는 한국사회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4" grpId="0"/>
      <p:bldP spid="1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473075" y="4441924"/>
            <a:ext cx="813833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" descr="Image result for 검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Picture 2" descr="Image result for 소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438636" cy="15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1159093" cy="14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83904"/>
            <a:ext cx="1159093" cy="14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7" y="1958540"/>
            <a:ext cx="1159093" cy="14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95" y="1950839"/>
            <a:ext cx="1159093" cy="14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1" y="2564904"/>
            <a:ext cx="1159093" cy="14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3"/>
            <a:ext cx="1159093" cy="14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1273" y="4941168"/>
            <a:ext cx="6415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모두가 머무를 수 있고 </a:t>
            </a:r>
            <a:endParaRPr lang="en-US" altLang="ko-KR" sz="32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32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서로를 인식할 수 있는 공간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5574" y="3591499"/>
            <a:ext cx="641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대화와 토론</a:t>
            </a:r>
            <a:endParaRPr lang="en-US" altLang="ko-KR" sz="32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64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73" y="3510012"/>
            <a:ext cx="3393754" cy="339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</a:t>
            </a:r>
            <a:r>
              <a:rPr lang="ko-KR" altLang="en-US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정리</a:t>
            </a: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784820" y="1268760"/>
            <a:ext cx="745232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8" descr="Image result for no 아이콘 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36" b="92373" l="8120" r="93733">
                        <a14:foregroundMark x1="56752" y1="50753" x2="72021" y2="41055"/>
                        <a14:foregroundMark x1="85172" y1="65725" x2="85172" y2="65725"/>
                        <a14:foregroundMark x1="86937" y1="77401" x2="86937" y2="77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2" t="13764" r="5788" b="8290"/>
          <a:stretch/>
        </p:blipFill>
        <p:spPr bwMode="auto">
          <a:xfrm>
            <a:off x="812924" y="1700808"/>
            <a:ext cx="1651575" cy="139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8" y="3510012"/>
            <a:ext cx="1636171" cy="122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8" y="4941168"/>
            <a:ext cx="1568629" cy="16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곱셈 기호 15"/>
          <p:cNvSpPr/>
          <p:nvPr/>
        </p:nvSpPr>
        <p:spPr>
          <a:xfrm>
            <a:off x="1331640" y="4941168"/>
            <a:ext cx="1685776" cy="18058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곱셈 기호 16"/>
          <p:cNvSpPr/>
          <p:nvPr/>
        </p:nvSpPr>
        <p:spPr>
          <a:xfrm>
            <a:off x="1475656" y="1630963"/>
            <a:ext cx="1685776" cy="18058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곱셈 기호 17"/>
          <p:cNvSpPr/>
          <p:nvPr/>
        </p:nvSpPr>
        <p:spPr>
          <a:xfrm>
            <a:off x="1488678" y="3220672"/>
            <a:ext cx="1685776" cy="18058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/>
          <p:cNvCxnSpPr/>
          <p:nvPr/>
        </p:nvCxnSpPr>
        <p:spPr>
          <a:xfrm>
            <a:off x="3851920" y="1871508"/>
            <a:ext cx="0" cy="458182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66864"/>
            <a:ext cx="617978" cy="7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073" y="3112072"/>
            <a:ext cx="617978" cy="7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04" y="2702084"/>
            <a:ext cx="617978" cy="7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49" y="2791847"/>
            <a:ext cx="617978" cy="7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6" b="97255" l="3535" r="96970">
                        <a14:foregroundMark x1="59091" y1="34510" x2="59091" y2="34510"/>
                        <a14:foregroundMark x1="59091" y1="34510" x2="59091" y2="34510"/>
                        <a14:foregroundMark x1="36364" y1="44706" x2="74242" y2="18824"/>
                        <a14:foregroundMark x1="54545" y1="4706" x2="54545" y2="4706"/>
                        <a14:foregroundMark x1="54545" y1="4706" x2="54545" y2="4706"/>
                        <a14:foregroundMark x1="65152" y1="76863" x2="65152" y2="76863"/>
                        <a14:foregroundMark x1="65152" y1="76863" x2="65152" y2="76863"/>
                        <a14:foregroundMark x1="3535" y1="92157" x2="3535" y2="92157"/>
                        <a14:foregroundMark x1="3535" y1="91373" x2="3535" y2="91373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27" y="3327695"/>
            <a:ext cx="617978" cy="7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Image result for 소통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17" y="1630962"/>
            <a:ext cx="2423351" cy="10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6135187" y="621166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/>
              <a:t>광</a:t>
            </a:r>
            <a:r>
              <a:rPr lang="ko-KR" altLang="en-US" sz="3600" b="1" dirty="0"/>
              <a:t>장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655312" y="3587727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smtClean="0"/>
              <a:t>토론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상호작용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03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488</Words>
  <Application>Microsoft Office PowerPoint</Application>
  <PresentationFormat>화면 슬라이드 쇼(4:3)</PresentationFormat>
  <Paragraphs>74</Paragraphs>
  <Slides>11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굴림</vt:lpstr>
      <vt:lpstr>Arial</vt:lpstr>
      <vt:lpstr>맑은 고딕</vt:lpstr>
      <vt:lpstr>나눔스퀘어 ExtraBold</vt:lpstr>
      <vt:lpstr>나눔고딕</vt:lpstr>
      <vt:lpstr>나눔고딕 ExtraBold</vt:lpstr>
      <vt:lpstr>한양신명조</vt:lpstr>
      <vt:lpstr>Office 테마</vt:lpstr>
      <vt:lpstr>청소년 권익 증진과 민주주의 및 광장 활성화를 위한 건축 기본법 개정안</vt:lpstr>
      <vt:lpstr>목차</vt:lpstr>
      <vt:lpstr>주요골자</vt:lpstr>
      <vt:lpstr>PowerPoint 프레젠테이션</vt:lpstr>
      <vt:lpstr>1) 광장의 어원</vt:lpstr>
      <vt:lpstr>2).광장(공공공간)의 필요성</vt:lpstr>
      <vt:lpstr>3. 광장의 부재와 그 문제</vt:lpstr>
      <vt:lpstr>PowerPoint 프레젠테이션</vt:lpstr>
      <vt:lpstr>3.정리</vt:lpstr>
      <vt:lpstr>기대효과</vt:lpstr>
      <vt:lpstr>감사합니다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잃어버린 헌법의  정신을 찾아서</dc:title>
  <dc:creator>Microsoft Corporation</dc:creator>
  <cp:lastModifiedBy>Windows User</cp:lastModifiedBy>
  <cp:revision>42</cp:revision>
  <dcterms:created xsi:type="dcterms:W3CDTF">2006-10-05T04:04:58Z</dcterms:created>
  <dcterms:modified xsi:type="dcterms:W3CDTF">2019-12-22T07:15:01Z</dcterms:modified>
</cp:coreProperties>
</file>