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68" r:id="rId3"/>
    <p:sldId id="271" r:id="rId4"/>
    <p:sldId id="262" r:id="rId5"/>
    <p:sldId id="276" r:id="rId6"/>
    <p:sldId id="277" r:id="rId7"/>
    <p:sldId id="278" r:id="rId8"/>
    <p:sldId id="279" r:id="rId9"/>
    <p:sldId id="280" r:id="rId10"/>
    <p:sldId id="281" r:id="rId11"/>
    <p:sldId id="288" r:id="rId12"/>
    <p:sldId id="282" r:id="rId13"/>
    <p:sldId id="283" r:id="rId14"/>
    <p:sldId id="284" r:id="rId15"/>
    <p:sldId id="285" r:id="rId16"/>
    <p:sldId id="286" r:id="rId17"/>
    <p:sldId id="287" r:id="rId18"/>
    <p:sldId id="289" r:id="rId19"/>
    <p:sldId id="290" r:id="rId20"/>
    <p:sldId id="273" r:id="rId21"/>
    <p:sldId id="274" r:id="rId22"/>
  </p:sldIdLst>
  <p:sldSz cx="12192000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2E49"/>
    <a:srgbClr val="A87C54"/>
    <a:srgbClr val="D44452"/>
    <a:srgbClr val="BB2B38"/>
    <a:srgbClr val="4A201B"/>
    <a:srgbClr val="CAAA8C"/>
    <a:srgbClr val="E4E4E4"/>
    <a:srgbClr val="FFEBD2"/>
    <a:srgbClr val="FFDEB6"/>
    <a:srgbClr val="FFD7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740" autoAdjust="0"/>
  </p:normalViewPr>
  <p:slideViewPr>
    <p:cSldViewPr snapToGrid="0">
      <p:cViewPr varScale="1">
        <p:scale>
          <a:sx n="51" d="100"/>
          <a:sy n="51" d="100"/>
        </p:scale>
        <p:origin x="922" y="38"/>
      </p:cViewPr>
      <p:guideLst>
        <p:guide orient="horz" pos="392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30349-7AA5-40DA-8EA1-D2F9204327D4}" type="datetimeFigureOut">
              <a:rPr lang="ko-KR" altLang="en-US" smtClean="0"/>
              <a:t>2019-12-21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15975" y="1143000"/>
            <a:ext cx="5226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FF8E5-1E6D-4A6D-8886-1628D255BF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2811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FF8E5-1E6D-4A6D-8886-1628D255BF1F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83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78222"/>
            <a:ext cx="9144000" cy="250642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81306"/>
            <a:ext cx="9144000" cy="17381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B4B3-1663-4A3A-90D3-52E133072225}" type="datetimeFigureOut">
              <a:rPr lang="ko-KR" altLang="en-US" smtClean="0"/>
              <a:t>2019-12-21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A09A-5A35-4B77-AD19-DA2461CF37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532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B4B3-1663-4A3A-90D3-52E133072225}" type="datetimeFigureOut">
              <a:rPr lang="ko-KR" altLang="en-US" smtClean="0"/>
              <a:t>2019-12-21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A09A-5A35-4B77-AD19-DA2461CF37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132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83297"/>
            <a:ext cx="2628900" cy="610108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83297"/>
            <a:ext cx="7734300" cy="610108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B4B3-1663-4A3A-90D3-52E133072225}" type="datetimeFigureOut">
              <a:rPr lang="ko-KR" altLang="en-US" smtClean="0"/>
              <a:t>2019-12-21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A09A-5A35-4B77-AD19-DA2461CF37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41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B4B3-1663-4A3A-90D3-52E133072225}" type="datetimeFigureOut">
              <a:rPr lang="ko-KR" altLang="en-US" smtClean="0"/>
              <a:t>2019-12-21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A09A-5A35-4B77-AD19-DA2461CF37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125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94830"/>
            <a:ext cx="10515600" cy="299471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817875"/>
            <a:ext cx="10515600" cy="15748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B4B3-1663-4A3A-90D3-52E133072225}" type="datetimeFigureOut">
              <a:rPr lang="ko-KR" altLang="en-US" smtClean="0"/>
              <a:t>2019-12-21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A09A-5A35-4B77-AD19-DA2461CF37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886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16484"/>
            <a:ext cx="5181600" cy="456789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16484"/>
            <a:ext cx="5181600" cy="456789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B4B3-1663-4A3A-90D3-52E133072225}" type="datetimeFigureOut">
              <a:rPr lang="ko-KR" altLang="en-US" smtClean="0"/>
              <a:t>2019-12-21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A09A-5A35-4B77-AD19-DA2461CF37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303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83297"/>
            <a:ext cx="10515600" cy="1391534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764832"/>
            <a:ext cx="5157787" cy="8649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629749"/>
            <a:ext cx="5157787" cy="386796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64832"/>
            <a:ext cx="5183188" cy="8649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29749"/>
            <a:ext cx="5183188" cy="386796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B4B3-1663-4A3A-90D3-52E133072225}" type="datetimeFigureOut">
              <a:rPr lang="ko-KR" altLang="en-US" smtClean="0"/>
              <a:t>2019-12-21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A09A-5A35-4B77-AD19-DA2461CF37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660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B4B3-1663-4A3A-90D3-52E133072225}" type="datetimeFigureOut">
              <a:rPr lang="ko-KR" altLang="en-US" smtClean="0"/>
              <a:t>2019-12-21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A09A-5A35-4B77-AD19-DA2461CF37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458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B4B3-1663-4A3A-90D3-52E133072225}" type="datetimeFigureOut">
              <a:rPr lang="ko-KR" altLang="en-US" smtClean="0"/>
              <a:t>2019-12-21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A09A-5A35-4B77-AD19-DA2461CF37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607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79954"/>
            <a:ext cx="3932237" cy="16798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036569"/>
            <a:ext cx="6172200" cy="51161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159794"/>
            <a:ext cx="3932237" cy="40012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B4B3-1663-4A3A-90D3-52E133072225}" type="datetimeFigureOut">
              <a:rPr lang="ko-KR" altLang="en-US" smtClean="0"/>
              <a:t>2019-12-21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A09A-5A35-4B77-AD19-DA2461CF37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288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79954"/>
            <a:ext cx="3932237" cy="16798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036569"/>
            <a:ext cx="6172200" cy="511617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159794"/>
            <a:ext cx="3932237" cy="40012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B4B3-1663-4A3A-90D3-52E133072225}" type="datetimeFigureOut">
              <a:rPr lang="ko-KR" altLang="en-US" smtClean="0"/>
              <a:t>2019-12-21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A09A-5A35-4B77-AD19-DA2461CF37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804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83297"/>
            <a:ext cx="10515600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916484"/>
            <a:ext cx="10515600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672697"/>
            <a:ext cx="274320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9B4B3-1663-4A3A-90D3-52E133072225}" type="datetimeFigureOut">
              <a:rPr lang="ko-KR" altLang="en-US" smtClean="0"/>
              <a:t>2019-12-21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72697"/>
            <a:ext cx="411480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672697"/>
            <a:ext cx="274320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A09A-5A35-4B77-AD19-DA2461CF37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445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="" xmlns:a16="http://schemas.microsoft.com/office/drawing/2014/main" id="{0799BD9F-C017-4D3D-9CBD-F86272F306B8}"/>
              </a:ext>
            </a:extLst>
          </p:cNvPr>
          <p:cNvGrpSpPr/>
          <p:nvPr/>
        </p:nvGrpSpPr>
        <p:grpSpPr>
          <a:xfrm>
            <a:off x="0" y="-135871"/>
            <a:ext cx="12192000" cy="7199313"/>
            <a:chOff x="1" y="0"/>
            <a:chExt cx="12192000" cy="7199313"/>
          </a:xfrm>
        </p:grpSpPr>
        <p:grpSp>
          <p:nvGrpSpPr>
            <p:cNvPr id="214" name="그룹 213">
              <a:extLst>
                <a:ext uri="{FF2B5EF4-FFF2-40B4-BE49-F238E27FC236}">
                  <a16:creationId xmlns="" xmlns:a16="http://schemas.microsoft.com/office/drawing/2014/main" id="{ED69BBA0-E49B-43E8-9FFD-12F4E1A3260B}"/>
                </a:ext>
              </a:extLst>
            </p:cNvPr>
            <p:cNvGrpSpPr/>
            <p:nvPr/>
          </p:nvGrpSpPr>
          <p:grpSpPr>
            <a:xfrm rot="10800000">
              <a:off x="3741906" y="545077"/>
              <a:ext cx="3871191" cy="2168431"/>
              <a:chOff x="2667704" y="4804520"/>
              <a:chExt cx="467254" cy="3826642"/>
            </a:xfrm>
          </p:grpSpPr>
          <p:sp>
            <p:nvSpPr>
              <p:cNvPr id="215" name="직사각형 214">
                <a:extLst>
                  <a:ext uri="{FF2B5EF4-FFF2-40B4-BE49-F238E27FC236}">
                    <a16:creationId xmlns="" xmlns:a16="http://schemas.microsoft.com/office/drawing/2014/main" id="{6FCD36E5-1A40-460E-98EC-42575B323174}"/>
                  </a:ext>
                </a:extLst>
              </p:cNvPr>
              <p:cNvSpPr/>
              <p:nvPr/>
            </p:nvSpPr>
            <p:spPr>
              <a:xfrm>
                <a:off x="2667704" y="4804522"/>
                <a:ext cx="142670" cy="3826638"/>
              </a:xfrm>
              <a:prstGeom prst="rect">
                <a:avLst/>
              </a:prstGeom>
              <a:solidFill>
                <a:srgbClr val="11446C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highlight>
                    <a:srgbClr val="FFFF00"/>
                  </a:highlight>
                  <a:latin typeface="경기천년바탕 Regular" panose="02020503020101020101" pitchFamily="18" charset="-127"/>
                  <a:ea typeface="경기천년바탕 Regular" panose="02020503020101020101" pitchFamily="18" charset="-127"/>
                </a:endParaRPr>
              </a:p>
            </p:txBody>
          </p:sp>
          <p:sp>
            <p:nvSpPr>
              <p:cNvPr id="216" name="직사각형 215">
                <a:extLst>
                  <a:ext uri="{FF2B5EF4-FFF2-40B4-BE49-F238E27FC236}">
                    <a16:creationId xmlns="" xmlns:a16="http://schemas.microsoft.com/office/drawing/2014/main" id="{998951D4-BA41-418B-9235-EAB3D076C720}"/>
                  </a:ext>
                </a:extLst>
              </p:cNvPr>
              <p:cNvSpPr/>
              <p:nvPr/>
            </p:nvSpPr>
            <p:spPr>
              <a:xfrm>
                <a:off x="2808041" y="4804520"/>
                <a:ext cx="159693" cy="3826640"/>
              </a:xfrm>
              <a:prstGeom prst="rect">
                <a:avLst/>
              </a:prstGeom>
              <a:pattFill prst="smCheck">
                <a:fgClr>
                  <a:srgbClr val="BB2B38"/>
                </a:fgClr>
                <a:bgClr>
                  <a:srgbClr val="96222D"/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highlight>
                    <a:srgbClr val="FFFF00"/>
                  </a:highlight>
                  <a:latin typeface="경기천년바탕 Regular" panose="02020503020101020101" pitchFamily="18" charset="-127"/>
                  <a:ea typeface="경기천년바탕 Regular" panose="02020503020101020101" pitchFamily="18" charset="-127"/>
                </a:endParaRPr>
              </a:p>
            </p:txBody>
          </p:sp>
          <p:sp>
            <p:nvSpPr>
              <p:cNvPr id="217" name="직사각형 216">
                <a:extLst>
                  <a:ext uri="{FF2B5EF4-FFF2-40B4-BE49-F238E27FC236}">
                    <a16:creationId xmlns="" xmlns:a16="http://schemas.microsoft.com/office/drawing/2014/main" id="{F7E814A5-C23D-41C8-BFD6-868543F7E8E7}"/>
                  </a:ext>
                </a:extLst>
              </p:cNvPr>
              <p:cNvSpPr/>
              <p:nvPr/>
            </p:nvSpPr>
            <p:spPr>
              <a:xfrm>
                <a:off x="2967734" y="4804522"/>
                <a:ext cx="167224" cy="3826640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highlight>
                    <a:srgbClr val="FFFF00"/>
                  </a:highlight>
                  <a:latin typeface="경기천년바탕 Regular" panose="02020503020101020101" pitchFamily="18" charset="-127"/>
                  <a:ea typeface="경기천년바탕 Regular" panose="02020503020101020101" pitchFamily="18" charset="-127"/>
                </a:endParaRPr>
              </a:p>
            </p:txBody>
          </p:sp>
        </p:grpSp>
        <p:sp>
          <p:nvSpPr>
            <p:cNvPr id="2" name="TextBox 1">
              <a:extLst>
                <a:ext uri="{FF2B5EF4-FFF2-40B4-BE49-F238E27FC236}">
                  <a16:creationId xmlns="" xmlns:a16="http://schemas.microsoft.com/office/drawing/2014/main" id="{FA1E1443-EA16-4581-9FB5-E31E53292980}"/>
                </a:ext>
              </a:extLst>
            </p:cNvPr>
            <p:cNvSpPr txBox="1"/>
            <p:nvPr/>
          </p:nvSpPr>
          <p:spPr>
            <a:xfrm>
              <a:off x="789199" y="3202084"/>
              <a:ext cx="10417099" cy="1754326"/>
            </a:xfrm>
            <a:prstGeom prst="rect">
              <a:avLst/>
            </a:prstGeom>
            <a:noFill/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5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조선일보명조" panose="02030304000000000000" pitchFamily="18" charset="-127"/>
                  <a:ea typeface="조선일보명조" panose="02030304000000000000" pitchFamily="18" charset="-127"/>
                  <a:cs typeface="조선일보명조" panose="02030304000000000000" pitchFamily="18" charset="-127"/>
                </a:rPr>
                <a:t>민생 법안의 효율적인 처리를 위한 국회법 일부 </a:t>
              </a:r>
              <a:r>
                <a:rPr lang="ko-KR" altLang="en-US" sz="5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조선일보명조" panose="02030304000000000000" pitchFamily="18" charset="-127"/>
                  <a:ea typeface="조선일보명조" panose="02030304000000000000" pitchFamily="18" charset="-127"/>
                  <a:cs typeface="조선일보명조" panose="02030304000000000000" pitchFamily="18" charset="-127"/>
                </a:rPr>
                <a:t>개정안</a:t>
              </a:r>
              <a:endParaRPr lang="ko-KR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cxnSp>
          <p:nvCxnSpPr>
            <p:cNvPr id="9" name="직선 연결선 8">
              <a:extLst>
                <a:ext uri="{FF2B5EF4-FFF2-40B4-BE49-F238E27FC236}">
                  <a16:creationId xmlns="" xmlns:a16="http://schemas.microsoft.com/office/drawing/2014/main" id="{D121EA8A-C2FC-4CF7-9B89-21BE8D23449B}"/>
                </a:ext>
              </a:extLst>
            </p:cNvPr>
            <p:cNvCxnSpPr/>
            <p:nvPr/>
          </p:nvCxnSpPr>
          <p:spPr>
            <a:xfrm>
              <a:off x="4539200" y="5314433"/>
              <a:ext cx="249936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CCD5EE1C-964A-4C4B-87F6-3956C7AEB808}"/>
                </a:ext>
              </a:extLst>
            </p:cNvPr>
            <p:cNvSpPr txBox="1"/>
            <p:nvPr/>
          </p:nvSpPr>
          <p:spPr>
            <a:xfrm>
              <a:off x="5350299" y="5314433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 smtClean="0">
                  <a:latin typeface="조선일보명조" panose="02030304000000000000" pitchFamily="18" charset="-127"/>
                  <a:ea typeface="조선일보명조" panose="02030304000000000000" pitchFamily="18" charset="-127"/>
                  <a:cs typeface="조선일보명조" panose="02030304000000000000" pitchFamily="18" charset="-127"/>
                </a:rPr>
                <a:t>조성빈</a:t>
              </a:r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="" xmlns:a16="http://schemas.microsoft.com/office/drawing/2014/main" id="{F5EC8ACA-1567-4CA7-A876-F921DF97448F}"/>
                </a:ext>
              </a:extLst>
            </p:cNvPr>
            <p:cNvSpPr/>
            <p:nvPr/>
          </p:nvSpPr>
          <p:spPr>
            <a:xfrm>
              <a:off x="2319818" y="1655505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3" name="액자 12">
              <a:extLst>
                <a:ext uri="{FF2B5EF4-FFF2-40B4-BE49-F238E27FC236}">
                  <a16:creationId xmlns="" xmlns:a16="http://schemas.microsoft.com/office/drawing/2014/main" id="{30FF7EC2-8608-4078-924D-B142AB6AC397}"/>
                </a:ext>
              </a:extLst>
            </p:cNvPr>
            <p:cNvSpPr/>
            <p:nvPr/>
          </p:nvSpPr>
          <p:spPr>
            <a:xfrm>
              <a:off x="1" y="0"/>
              <a:ext cx="12192000" cy="7199313"/>
            </a:xfrm>
            <a:prstGeom prst="frame">
              <a:avLst>
                <a:gd name="adj1" fmla="val 1642"/>
              </a:avLst>
            </a:prstGeom>
            <a:pattFill prst="smCheck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469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그룹 22">
            <a:extLst>
              <a:ext uri="{FF2B5EF4-FFF2-40B4-BE49-F238E27FC236}">
                <a16:creationId xmlns="" xmlns:a16="http://schemas.microsoft.com/office/drawing/2014/main" id="{21572F68-58B6-49EB-80B6-C14CF8E5FD6C}"/>
              </a:ext>
            </a:extLst>
          </p:cNvPr>
          <p:cNvGrpSpPr/>
          <p:nvPr/>
        </p:nvGrpSpPr>
        <p:grpSpPr>
          <a:xfrm>
            <a:off x="5681542" y="67674"/>
            <a:ext cx="828916" cy="593777"/>
            <a:chOff x="5552834" y="253948"/>
            <a:chExt cx="1074057" cy="856343"/>
          </a:xfrm>
        </p:grpSpPr>
        <p:sp>
          <p:nvSpPr>
            <p:cNvPr id="24" name="사각형: 둥근 모서리 23">
              <a:extLst>
                <a:ext uri="{FF2B5EF4-FFF2-40B4-BE49-F238E27FC236}">
                  <a16:creationId xmlns="" xmlns:a16="http://schemas.microsoft.com/office/drawing/2014/main" id="{27DDC3F0-8D8D-4809-9597-2B7B481EE23C}"/>
                </a:ext>
              </a:extLst>
            </p:cNvPr>
            <p:cNvSpPr/>
            <p:nvPr/>
          </p:nvSpPr>
          <p:spPr>
            <a:xfrm>
              <a:off x="55528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5" name="사각형: 둥근 모서리 24">
              <a:extLst>
                <a:ext uri="{FF2B5EF4-FFF2-40B4-BE49-F238E27FC236}">
                  <a16:creationId xmlns="" xmlns:a16="http://schemas.microsoft.com/office/drawing/2014/main" id="{8E7BE0EF-F76F-40AB-92D7-0279EE475587}"/>
                </a:ext>
              </a:extLst>
            </p:cNvPr>
            <p:cNvSpPr/>
            <p:nvPr/>
          </p:nvSpPr>
          <p:spPr>
            <a:xfrm>
              <a:off x="59592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C19A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6" name="사각형: 둥근 모서리 25">
              <a:extLst>
                <a:ext uri="{FF2B5EF4-FFF2-40B4-BE49-F238E27FC236}">
                  <a16:creationId xmlns="" xmlns:a16="http://schemas.microsoft.com/office/drawing/2014/main" id="{84392B30-CBFF-402C-9BA1-365FCF1558B1}"/>
                </a:ext>
              </a:extLst>
            </p:cNvPr>
            <p:cNvSpPr/>
            <p:nvPr/>
          </p:nvSpPr>
          <p:spPr>
            <a:xfrm>
              <a:off x="63656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7F0829C-FB9A-4F8C-98BA-997DEABEDC30}"/>
              </a:ext>
            </a:extLst>
          </p:cNvPr>
          <p:cNvSpPr txBox="1"/>
          <p:nvPr/>
        </p:nvSpPr>
        <p:spPr>
          <a:xfrm>
            <a:off x="5116435" y="764155"/>
            <a:ext cx="19627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주요 골자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="" xmlns:a16="http://schemas.microsoft.com/office/drawing/2014/main" id="{E1C8AEC9-A05E-4A6E-8244-D54F95670C0B}"/>
              </a:ext>
            </a:extLst>
          </p:cNvPr>
          <p:cNvGrpSpPr/>
          <p:nvPr/>
        </p:nvGrpSpPr>
        <p:grpSpPr>
          <a:xfrm rot="5400000">
            <a:off x="5992394" y="1013435"/>
            <a:ext cx="201141" cy="12192002"/>
            <a:chOff x="11391387" y="-14318"/>
            <a:chExt cx="815387" cy="7213628"/>
          </a:xfrm>
        </p:grpSpPr>
        <p:sp>
          <p:nvSpPr>
            <p:cNvPr id="18" name="직사각형 17">
              <a:extLst>
                <a:ext uri="{FF2B5EF4-FFF2-40B4-BE49-F238E27FC236}">
                  <a16:creationId xmlns="" xmlns:a16="http://schemas.microsoft.com/office/drawing/2014/main" id="{6FDC2A3C-28D8-4089-B29C-EB3ED9647727}"/>
                </a:ext>
              </a:extLst>
            </p:cNvPr>
            <p:cNvSpPr/>
            <p:nvPr/>
          </p:nvSpPr>
          <p:spPr>
            <a:xfrm rot="10800000">
              <a:off x="11807734" y="-14317"/>
              <a:ext cx="399040" cy="7213627"/>
            </a:xfrm>
            <a:prstGeom prst="rect">
              <a:avLst/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="" xmlns:a16="http://schemas.microsoft.com/office/drawing/2014/main" id="{C2654736-5EF8-424C-8E4C-55EE4E2BB8BE}"/>
                </a:ext>
              </a:extLst>
            </p:cNvPr>
            <p:cNvSpPr/>
            <p:nvPr/>
          </p:nvSpPr>
          <p:spPr>
            <a:xfrm rot="10800000">
              <a:off x="11391387" y="-14318"/>
              <a:ext cx="416346" cy="7213627"/>
            </a:xfrm>
            <a:prstGeom prst="rect">
              <a:avLst/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1662"/>
              </p:ext>
            </p:extLst>
          </p:nvPr>
        </p:nvGraphicFramePr>
        <p:xfrm>
          <a:off x="1077289" y="1071932"/>
          <a:ext cx="10463082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1541"/>
                <a:gridCol w="5231541"/>
              </a:tblGrid>
              <a:tr h="3093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현행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개정</a:t>
                      </a:r>
                      <a:endParaRPr lang="ko-KR" altLang="en-US" sz="2400" dirty="0"/>
                    </a:p>
                  </a:txBody>
                  <a:tcPr/>
                </a:tc>
              </a:tr>
              <a:tr h="4525108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⑨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따른 신속처리대상안건을 심사하는 조정위원회는 그 안건이 같은 조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 또는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따라 법제사법위원회에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회부되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거나 바로 본회의에 부의된 것으로 보는 경우에 는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따른 활동기한이 남았더라도 그 활 동을 종료한다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pPr fontAlgn="base" latinLnBrk="1"/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위원회의 심사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⑩ 법제사법위원회의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체계ㆍ자구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심사에 관하여 는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 단서와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항을 적용하지 아니한다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의안의 상정시기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체계ㆍ자구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심사를 위하여 법제사법위원회에 회부된 법률안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5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⑨ 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따른 신속처리대상안건을 심사하는 조정위원회는 그 안건이 같은 조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 또는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따라 법제위원회에 회부되거나 바로 본회의에 부의된 것으로 보는 경우에는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따른 활동기한이 남았더라도 그 활동을 종료한다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pPr fontAlgn="base" latinLnBrk="1"/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위원회의 심사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⑩ 법제위원회의 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체계ㆍ자구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심사에 관하여는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 단서와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항을 적용하지 아니한다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fontAlgn="base" latinLnBrk="1"/>
                      <a:endParaRPr lang="en-US" altLang="ko-K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en-US" altLang="ko-K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의안의 상정시기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체계ㆍ자구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심사를 위하여 법제위원회에 회부된 법률안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5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34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그룹 22">
            <a:extLst>
              <a:ext uri="{FF2B5EF4-FFF2-40B4-BE49-F238E27FC236}">
                <a16:creationId xmlns="" xmlns:a16="http://schemas.microsoft.com/office/drawing/2014/main" id="{21572F68-58B6-49EB-80B6-C14CF8E5FD6C}"/>
              </a:ext>
            </a:extLst>
          </p:cNvPr>
          <p:cNvGrpSpPr/>
          <p:nvPr/>
        </p:nvGrpSpPr>
        <p:grpSpPr>
          <a:xfrm>
            <a:off x="5681542" y="67674"/>
            <a:ext cx="828916" cy="593777"/>
            <a:chOff x="5552834" y="253948"/>
            <a:chExt cx="1074057" cy="856343"/>
          </a:xfrm>
        </p:grpSpPr>
        <p:sp>
          <p:nvSpPr>
            <p:cNvPr id="24" name="사각형: 둥근 모서리 23">
              <a:extLst>
                <a:ext uri="{FF2B5EF4-FFF2-40B4-BE49-F238E27FC236}">
                  <a16:creationId xmlns="" xmlns:a16="http://schemas.microsoft.com/office/drawing/2014/main" id="{27DDC3F0-8D8D-4809-9597-2B7B481EE23C}"/>
                </a:ext>
              </a:extLst>
            </p:cNvPr>
            <p:cNvSpPr/>
            <p:nvPr/>
          </p:nvSpPr>
          <p:spPr>
            <a:xfrm>
              <a:off x="55528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5" name="사각형: 둥근 모서리 24">
              <a:extLst>
                <a:ext uri="{FF2B5EF4-FFF2-40B4-BE49-F238E27FC236}">
                  <a16:creationId xmlns="" xmlns:a16="http://schemas.microsoft.com/office/drawing/2014/main" id="{8E7BE0EF-F76F-40AB-92D7-0279EE475587}"/>
                </a:ext>
              </a:extLst>
            </p:cNvPr>
            <p:cNvSpPr/>
            <p:nvPr/>
          </p:nvSpPr>
          <p:spPr>
            <a:xfrm>
              <a:off x="59592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C19A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6" name="사각형: 둥근 모서리 25">
              <a:extLst>
                <a:ext uri="{FF2B5EF4-FFF2-40B4-BE49-F238E27FC236}">
                  <a16:creationId xmlns="" xmlns:a16="http://schemas.microsoft.com/office/drawing/2014/main" id="{84392B30-CBFF-402C-9BA1-365FCF1558B1}"/>
                </a:ext>
              </a:extLst>
            </p:cNvPr>
            <p:cNvSpPr/>
            <p:nvPr/>
          </p:nvSpPr>
          <p:spPr>
            <a:xfrm>
              <a:off x="63656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7F0829C-FB9A-4F8C-98BA-997DEABEDC30}"/>
              </a:ext>
            </a:extLst>
          </p:cNvPr>
          <p:cNvSpPr txBox="1"/>
          <p:nvPr/>
        </p:nvSpPr>
        <p:spPr>
          <a:xfrm>
            <a:off x="5116435" y="764155"/>
            <a:ext cx="19627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주요 골자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="" xmlns:a16="http://schemas.microsoft.com/office/drawing/2014/main" id="{E1C8AEC9-A05E-4A6E-8244-D54F95670C0B}"/>
              </a:ext>
            </a:extLst>
          </p:cNvPr>
          <p:cNvGrpSpPr/>
          <p:nvPr/>
        </p:nvGrpSpPr>
        <p:grpSpPr>
          <a:xfrm rot="5400000">
            <a:off x="5992394" y="1013435"/>
            <a:ext cx="201141" cy="12192002"/>
            <a:chOff x="11391387" y="-14318"/>
            <a:chExt cx="815387" cy="7213628"/>
          </a:xfrm>
        </p:grpSpPr>
        <p:sp>
          <p:nvSpPr>
            <p:cNvPr id="18" name="직사각형 17">
              <a:extLst>
                <a:ext uri="{FF2B5EF4-FFF2-40B4-BE49-F238E27FC236}">
                  <a16:creationId xmlns="" xmlns:a16="http://schemas.microsoft.com/office/drawing/2014/main" id="{6FDC2A3C-28D8-4089-B29C-EB3ED9647727}"/>
                </a:ext>
              </a:extLst>
            </p:cNvPr>
            <p:cNvSpPr/>
            <p:nvPr/>
          </p:nvSpPr>
          <p:spPr>
            <a:xfrm rot="10800000">
              <a:off x="11807734" y="-14317"/>
              <a:ext cx="399040" cy="7213627"/>
            </a:xfrm>
            <a:prstGeom prst="rect">
              <a:avLst/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="" xmlns:a16="http://schemas.microsoft.com/office/drawing/2014/main" id="{C2654736-5EF8-424C-8E4C-55EE4E2BB8BE}"/>
                </a:ext>
              </a:extLst>
            </p:cNvPr>
            <p:cNvSpPr/>
            <p:nvPr/>
          </p:nvSpPr>
          <p:spPr>
            <a:xfrm rot="10800000">
              <a:off x="11391387" y="-14318"/>
              <a:ext cx="416346" cy="7213627"/>
            </a:xfrm>
            <a:prstGeom prst="rect">
              <a:avLst/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633660"/>
              </p:ext>
            </p:extLst>
          </p:nvPr>
        </p:nvGraphicFramePr>
        <p:xfrm>
          <a:off x="965273" y="1344307"/>
          <a:ext cx="10463082" cy="4982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1541"/>
                <a:gridCol w="5231541"/>
              </a:tblGrid>
              <a:tr h="3093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현행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개정</a:t>
                      </a:r>
                      <a:endParaRPr lang="ko-KR" altLang="en-US" sz="2400" dirty="0"/>
                    </a:p>
                  </a:txBody>
                  <a:tcPr/>
                </a:tc>
              </a:tr>
              <a:tr h="4525108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입법예고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① 위원장은 간사와 협의하여 회부된 법률안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계ㆍ자구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심사를 위하여 법제사법위원회에 회부 된 법률안은 제외한다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 입법 취지와 주요 내용 등을 국회공보 또는 국회 인터넷 홈페이지 등에 게재하는 방법 등으로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입법예고하여야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 만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다음 각 호의 어느 하나에 해당하는 경우에 는 위원장이 간사와 협의하여 입법예고를 하지 아니할 수 있다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입법예고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① 위원장은 간사와 협의하여 회부된 법률안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체계ㆍ자구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심사를 위하여 법제위원회에 회부된 법률안은 제외한다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 입법 취지와 주요 내용 등을 국회공보 또는 국회 인터넷 홈페이지 등에 게재하는 방법 등 으로 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입법예고하여야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다만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다음 각 호의 어느 하나에 해당하는 경우에는 위원장이 간사와 협의 하여 입법예고를 하지 아니할 수 있다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80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그룹 22">
            <a:extLst>
              <a:ext uri="{FF2B5EF4-FFF2-40B4-BE49-F238E27FC236}">
                <a16:creationId xmlns="" xmlns:a16="http://schemas.microsoft.com/office/drawing/2014/main" id="{21572F68-58B6-49EB-80B6-C14CF8E5FD6C}"/>
              </a:ext>
            </a:extLst>
          </p:cNvPr>
          <p:cNvGrpSpPr/>
          <p:nvPr/>
        </p:nvGrpSpPr>
        <p:grpSpPr>
          <a:xfrm>
            <a:off x="5681542" y="67674"/>
            <a:ext cx="828916" cy="593777"/>
            <a:chOff x="5552834" y="253948"/>
            <a:chExt cx="1074057" cy="856343"/>
          </a:xfrm>
        </p:grpSpPr>
        <p:sp>
          <p:nvSpPr>
            <p:cNvPr id="24" name="사각형: 둥근 모서리 23">
              <a:extLst>
                <a:ext uri="{FF2B5EF4-FFF2-40B4-BE49-F238E27FC236}">
                  <a16:creationId xmlns="" xmlns:a16="http://schemas.microsoft.com/office/drawing/2014/main" id="{27DDC3F0-8D8D-4809-9597-2B7B481EE23C}"/>
                </a:ext>
              </a:extLst>
            </p:cNvPr>
            <p:cNvSpPr/>
            <p:nvPr/>
          </p:nvSpPr>
          <p:spPr>
            <a:xfrm>
              <a:off x="55528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5" name="사각형: 둥근 모서리 24">
              <a:extLst>
                <a:ext uri="{FF2B5EF4-FFF2-40B4-BE49-F238E27FC236}">
                  <a16:creationId xmlns="" xmlns:a16="http://schemas.microsoft.com/office/drawing/2014/main" id="{8E7BE0EF-F76F-40AB-92D7-0279EE475587}"/>
                </a:ext>
              </a:extLst>
            </p:cNvPr>
            <p:cNvSpPr/>
            <p:nvPr/>
          </p:nvSpPr>
          <p:spPr>
            <a:xfrm>
              <a:off x="59592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C19A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6" name="사각형: 둥근 모서리 25">
              <a:extLst>
                <a:ext uri="{FF2B5EF4-FFF2-40B4-BE49-F238E27FC236}">
                  <a16:creationId xmlns="" xmlns:a16="http://schemas.microsoft.com/office/drawing/2014/main" id="{84392B30-CBFF-402C-9BA1-365FCF1558B1}"/>
                </a:ext>
              </a:extLst>
            </p:cNvPr>
            <p:cNvSpPr/>
            <p:nvPr/>
          </p:nvSpPr>
          <p:spPr>
            <a:xfrm>
              <a:off x="63656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7F0829C-FB9A-4F8C-98BA-997DEABEDC30}"/>
              </a:ext>
            </a:extLst>
          </p:cNvPr>
          <p:cNvSpPr txBox="1"/>
          <p:nvPr/>
        </p:nvSpPr>
        <p:spPr>
          <a:xfrm>
            <a:off x="5116435" y="764155"/>
            <a:ext cx="19627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주요 골자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="" xmlns:a16="http://schemas.microsoft.com/office/drawing/2014/main" id="{E1C8AEC9-A05E-4A6E-8244-D54F95670C0B}"/>
              </a:ext>
            </a:extLst>
          </p:cNvPr>
          <p:cNvGrpSpPr/>
          <p:nvPr/>
        </p:nvGrpSpPr>
        <p:grpSpPr>
          <a:xfrm rot="5400000">
            <a:off x="5992394" y="1013435"/>
            <a:ext cx="201141" cy="12192002"/>
            <a:chOff x="11391387" y="-14318"/>
            <a:chExt cx="815387" cy="7213628"/>
          </a:xfrm>
        </p:grpSpPr>
        <p:sp>
          <p:nvSpPr>
            <p:cNvPr id="18" name="직사각형 17">
              <a:extLst>
                <a:ext uri="{FF2B5EF4-FFF2-40B4-BE49-F238E27FC236}">
                  <a16:creationId xmlns="" xmlns:a16="http://schemas.microsoft.com/office/drawing/2014/main" id="{6FDC2A3C-28D8-4089-B29C-EB3ED9647727}"/>
                </a:ext>
              </a:extLst>
            </p:cNvPr>
            <p:cNvSpPr/>
            <p:nvPr/>
          </p:nvSpPr>
          <p:spPr>
            <a:xfrm rot="10800000">
              <a:off x="11807734" y="-14317"/>
              <a:ext cx="399040" cy="7213627"/>
            </a:xfrm>
            <a:prstGeom prst="rect">
              <a:avLst/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="" xmlns:a16="http://schemas.microsoft.com/office/drawing/2014/main" id="{C2654736-5EF8-424C-8E4C-55EE4E2BB8BE}"/>
                </a:ext>
              </a:extLst>
            </p:cNvPr>
            <p:cNvSpPr/>
            <p:nvPr/>
          </p:nvSpPr>
          <p:spPr>
            <a:xfrm rot="10800000">
              <a:off x="11391387" y="-14318"/>
              <a:ext cx="416346" cy="7213627"/>
            </a:xfrm>
            <a:prstGeom prst="rect">
              <a:avLst/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423193"/>
              </p:ext>
            </p:extLst>
          </p:nvPr>
        </p:nvGraphicFramePr>
        <p:xfrm>
          <a:off x="965273" y="1344307"/>
          <a:ext cx="10463082" cy="4982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1541"/>
                <a:gridCol w="5231541"/>
              </a:tblGrid>
              <a:tr h="3093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현행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개정</a:t>
                      </a:r>
                      <a:endParaRPr lang="ko-KR" altLang="en-US" sz="2400" dirty="0"/>
                    </a:p>
                  </a:txBody>
                  <a:tcPr/>
                </a:tc>
              </a:tr>
              <a:tr h="4525108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안건의 신속 처리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① 위원회에 회부된 안건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체계ㆍ자구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심사를 위 하여 법제사법위원회에 회부된 안건을 포함한다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을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따른 신속처리대상안건으로 지정하려 는 경우 의원은 재적의원 과반수가 서명한 신속 처리대상안건 지정요구 동의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動議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이하 이 조에 서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신속처리안건 지정동의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라 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를 의장에게 제출하고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안건의 소관 위원회 소속 위원은 소관 위원회 재적위원 과반수가 서명한 신속처리안건 지정동의를 소관 위원회 위원장에게 제출하여야 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 경우 의장 또는 안건의 소관 위원회 위 원장은 지체 없이 신속처리안건 지정동의를 무기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명투표로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표결하되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재적의원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분의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이상 또는 안건의 소관 위원회 재적위원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분의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이상의 찬 성으로 의결한다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안건의 신속 처리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① 위원회에 회부된 안건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체계ㆍ자구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심사를 위하여 법제위원회에 회부된 안건을 포함한다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을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따른 신속처리대상안건으로 지정하려는 경우 의원은 재적의원 과반수가 서명한 신속처리대상안건 지정요구 동의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動議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)(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이하 이 조에서 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신속처리안건 지정동의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라 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를 의장에게 제출하고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안건 의 소관 위원회 소속 위원은 소관 위원회 재적위원 과반수가 서명한 신속처리안건 지정동의를 소 관 위원회 위원장에게 제출하여야 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 경우 의장 또는 안건의 소관 위원회 위원장은 지체 없이 신속처리안건 지정동의를 무기명투표로 표결하되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재적의원 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분의 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이상 또는 안건의 소관 위원회 재적위원 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분의 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이상의 찬성으로 의결한다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05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그룹 22">
            <a:extLst>
              <a:ext uri="{FF2B5EF4-FFF2-40B4-BE49-F238E27FC236}">
                <a16:creationId xmlns="" xmlns:a16="http://schemas.microsoft.com/office/drawing/2014/main" id="{21572F68-58B6-49EB-80B6-C14CF8E5FD6C}"/>
              </a:ext>
            </a:extLst>
          </p:cNvPr>
          <p:cNvGrpSpPr/>
          <p:nvPr/>
        </p:nvGrpSpPr>
        <p:grpSpPr>
          <a:xfrm>
            <a:off x="5681542" y="67674"/>
            <a:ext cx="828916" cy="593777"/>
            <a:chOff x="5552834" y="253948"/>
            <a:chExt cx="1074057" cy="856343"/>
          </a:xfrm>
        </p:grpSpPr>
        <p:sp>
          <p:nvSpPr>
            <p:cNvPr id="24" name="사각형: 둥근 모서리 23">
              <a:extLst>
                <a:ext uri="{FF2B5EF4-FFF2-40B4-BE49-F238E27FC236}">
                  <a16:creationId xmlns="" xmlns:a16="http://schemas.microsoft.com/office/drawing/2014/main" id="{27DDC3F0-8D8D-4809-9597-2B7B481EE23C}"/>
                </a:ext>
              </a:extLst>
            </p:cNvPr>
            <p:cNvSpPr/>
            <p:nvPr/>
          </p:nvSpPr>
          <p:spPr>
            <a:xfrm>
              <a:off x="55528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5" name="사각형: 둥근 모서리 24">
              <a:extLst>
                <a:ext uri="{FF2B5EF4-FFF2-40B4-BE49-F238E27FC236}">
                  <a16:creationId xmlns="" xmlns:a16="http://schemas.microsoft.com/office/drawing/2014/main" id="{8E7BE0EF-F76F-40AB-92D7-0279EE475587}"/>
                </a:ext>
              </a:extLst>
            </p:cNvPr>
            <p:cNvSpPr/>
            <p:nvPr/>
          </p:nvSpPr>
          <p:spPr>
            <a:xfrm>
              <a:off x="59592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C19A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6" name="사각형: 둥근 모서리 25">
              <a:extLst>
                <a:ext uri="{FF2B5EF4-FFF2-40B4-BE49-F238E27FC236}">
                  <a16:creationId xmlns="" xmlns:a16="http://schemas.microsoft.com/office/drawing/2014/main" id="{84392B30-CBFF-402C-9BA1-365FCF1558B1}"/>
                </a:ext>
              </a:extLst>
            </p:cNvPr>
            <p:cNvSpPr/>
            <p:nvPr/>
          </p:nvSpPr>
          <p:spPr>
            <a:xfrm>
              <a:off x="63656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7F0829C-FB9A-4F8C-98BA-997DEABEDC30}"/>
              </a:ext>
            </a:extLst>
          </p:cNvPr>
          <p:cNvSpPr txBox="1"/>
          <p:nvPr/>
        </p:nvSpPr>
        <p:spPr>
          <a:xfrm>
            <a:off x="5116435" y="764155"/>
            <a:ext cx="19627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주요 골자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="" xmlns:a16="http://schemas.microsoft.com/office/drawing/2014/main" id="{E1C8AEC9-A05E-4A6E-8244-D54F95670C0B}"/>
              </a:ext>
            </a:extLst>
          </p:cNvPr>
          <p:cNvGrpSpPr/>
          <p:nvPr/>
        </p:nvGrpSpPr>
        <p:grpSpPr>
          <a:xfrm rot="5400000">
            <a:off x="5992394" y="1013435"/>
            <a:ext cx="201141" cy="12192002"/>
            <a:chOff x="11391387" y="-14318"/>
            <a:chExt cx="815387" cy="7213628"/>
          </a:xfrm>
        </p:grpSpPr>
        <p:sp>
          <p:nvSpPr>
            <p:cNvPr id="18" name="직사각형 17">
              <a:extLst>
                <a:ext uri="{FF2B5EF4-FFF2-40B4-BE49-F238E27FC236}">
                  <a16:creationId xmlns="" xmlns:a16="http://schemas.microsoft.com/office/drawing/2014/main" id="{6FDC2A3C-28D8-4089-B29C-EB3ED9647727}"/>
                </a:ext>
              </a:extLst>
            </p:cNvPr>
            <p:cNvSpPr/>
            <p:nvPr/>
          </p:nvSpPr>
          <p:spPr>
            <a:xfrm rot="10800000">
              <a:off x="11807734" y="-14317"/>
              <a:ext cx="399040" cy="7213627"/>
            </a:xfrm>
            <a:prstGeom prst="rect">
              <a:avLst/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="" xmlns:a16="http://schemas.microsoft.com/office/drawing/2014/main" id="{C2654736-5EF8-424C-8E4C-55EE4E2BB8BE}"/>
                </a:ext>
              </a:extLst>
            </p:cNvPr>
            <p:cNvSpPr/>
            <p:nvPr/>
          </p:nvSpPr>
          <p:spPr>
            <a:xfrm rot="10800000">
              <a:off x="11391387" y="-14318"/>
              <a:ext cx="416346" cy="7213627"/>
            </a:xfrm>
            <a:prstGeom prst="rect">
              <a:avLst/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523584"/>
              </p:ext>
            </p:extLst>
          </p:nvPr>
        </p:nvGraphicFramePr>
        <p:xfrm>
          <a:off x="965273" y="1344307"/>
          <a:ext cx="10463082" cy="4982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1541"/>
                <a:gridCol w="5231541"/>
              </a:tblGrid>
              <a:tr h="3093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현행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개정</a:t>
                      </a:r>
                      <a:endParaRPr lang="ko-KR" altLang="en-US" sz="2400" dirty="0"/>
                    </a:p>
                  </a:txBody>
                  <a:tcPr/>
                </a:tc>
              </a:tr>
              <a:tr h="4525108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③ 위원회는 신속처리대상안건에 대한 심사를 그 지정일부터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이내에 마쳐야 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다만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제사법위원회는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신속처리대상안건에 대한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체계ㆍ자구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심사를 그 지정일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따라 회부된 것 으로 보는 날 또는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따라 회부된 날부터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이내에 마쳐야 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④ 위원회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법제사법위원회는 제외한다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신속처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리대상안건에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대하여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 본문에 따른 기간 내 에 심사를 마치지 아니하였을 때에는 그 기간이 끝난 다음 날에 소관 위원회에서 심사를 마치고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체계ㆍ자구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심사를 위하여 법제사법위원회로 회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부된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것으로 본다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다만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법률안 및 국회규칙안이 아닌 안건은 바로 본회의에 부의된 것으로 본다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③ 위원회는 신속처리대상안건에 대한 심사를 그 지정일 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부터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이내에 마쳐야 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다만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법제위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원회는 신속처리대상안건에 대한 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체계ㆍ자구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심사를 그 지정일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따라 회부된 것으로 보는 날 또는 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따라 회부된 날부터 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이내에 마쳐야 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④ 위원회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법제위원회는 제외한다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 신속처리대상안건에 대하여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 본문에 따른 기간 내에 심사를 마치지 아니하였을 때에는 그 기간이 끝난 다음 날에 소관 위원회에서 심사를 마치고 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체계ㆍ자구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심사를 위하여 법제위원회로 회부된 것으로 본다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다만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법률안 및 국회규칙안이 아닌 안건은 바로 본회 의에 부의된 것으로 본다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2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그룹 22">
            <a:extLst>
              <a:ext uri="{FF2B5EF4-FFF2-40B4-BE49-F238E27FC236}">
                <a16:creationId xmlns="" xmlns:a16="http://schemas.microsoft.com/office/drawing/2014/main" id="{21572F68-58B6-49EB-80B6-C14CF8E5FD6C}"/>
              </a:ext>
            </a:extLst>
          </p:cNvPr>
          <p:cNvGrpSpPr/>
          <p:nvPr/>
        </p:nvGrpSpPr>
        <p:grpSpPr>
          <a:xfrm>
            <a:off x="5681542" y="67674"/>
            <a:ext cx="828916" cy="593777"/>
            <a:chOff x="5552834" y="253948"/>
            <a:chExt cx="1074057" cy="856343"/>
          </a:xfrm>
        </p:grpSpPr>
        <p:sp>
          <p:nvSpPr>
            <p:cNvPr id="24" name="사각형: 둥근 모서리 23">
              <a:extLst>
                <a:ext uri="{FF2B5EF4-FFF2-40B4-BE49-F238E27FC236}">
                  <a16:creationId xmlns="" xmlns:a16="http://schemas.microsoft.com/office/drawing/2014/main" id="{27DDC3F0-8D8D-4809-9597-2B7B481EE23C}"/>
                </a:ext>
              </a:extLst>
            </p:cNvPr>
            <p:cNvSpPr/>
            <p:nvPr/>
          </p:nvSpPr>
          <p:spPr>
            <a:xfrm>
              <a:off x="55528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5" name="사각형: 둥근 모서리 24">
              <a:extLst>
                <a:ext uri="{FF2B5EF4-FFF2-40B4-BE49-F238E27FC236}">
                  <a16:creationId xmlns="" xmlns:a16="http://schemas.microsoft.com/office/drawing/2014/main" id="{8E7BE0EF-F76F-40AB-92D7-0279EE475587}"/>
                </a:ext>
              </a:extLst>
            </p:cNvPr>
            <p:cNvSpPr/>
            <p:nvPr/>
          </p:nvSpPr>
          <p:spPr>
            <a:xfrm>
              <a:off x="59592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C19A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6" name="사각형: 둥근 모서리 25">
              <a:extLst>
                <a:ext uri="{FF2B5EF4-FFF2-40B4-BE49-F238E27FC236}">
                  <a16:creationId xmlns="" xmlns:a16="http://schemas.microsoft.com/office/drawing/2014/main" id="{84392B30-CBFF-402C-9BA1-365FCF1558B1}"/>
                </a:ext>
              </a:extLst>
            </p:cNvPr>
            <p:cNvSpPr/>
            <p:nvPr/>
          </p:nvSpPr>
          <p:spPr>
            <a:xfrm>
              <a:off x="63656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7F0829C-FB9A-4F8C-98BA-997DEABEDC30}"/>
              </a:ext>
            </a:extLst>
          </p:cNvPr>
          <p:cNvSpPr txBox="1"/>
          <p:nvPr/>
        </p:nvSpPr>
        <p:spPr>
          <a:xfrm>
            <a:off x="5116435" y="764155"/>
            <a:ext cx="19627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주요 골자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="" xmlns:a16="http://schemas.microsoft.com/office/drawing/2014/main" id="{E1C8AEC9-A05E-4A6E-8244-D54F95670C0B}"/>
              </a:ext>
            </a:extLst>
          </p:cNvPr>
          <p:cNvGrpSpPr/>
          <p:nvPr/>
        </p:nvGrpSpPr>
        <p:grpSpPr>
          <a:xfrm rot="5400000">
            <a:off x="5992394" y="1013435"/>
            <a:ext cx="201141" cy="12192002"/>
            <a:chOff x="11391387" y="-14318"/>
            <a:chExt cx="815387" cy="7213628"/>
          </a:xfrm>
        </p:grpSpPr>
        <p:sp>
          <p:nvSpPr>
            <p:cNvPr id="18" name="직사각형 17">
              <a:extLst>
                <a:ext uri="{FF2B5EF4-FFF2-40B4-BE49-F238E27FC236}">
                  <a16:creationId xmlns="" xmlns:a16="http://schemas.microsoft.com/office/drawing/2014/main" id="{6FDC2A3C-28D8-4089-B29C-EB3ED9647727}"/>
                </a:ext>
              </a:extLst>
            </p:cNvPr>
            <p:cNvSpPr/>
            <p:nvPr/>
          </p:nvSpPr>
          <p:spPr>
            <a:xfrm rot="10800000">
              <a:off x="11807734" y="-14317"/>
              <a:ext cx="399040" cy="7213627"/>
            </a:xfrm>
            <a:prstGeom prst="rect">
              <a:avLst/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="" xmlns:a16="http://schemas.microsoft.com/office/drawing/2014/main" id="{C2654736-5EF8-424C-8E4C-55EE4E2BB8BE}"/>
                </a:ext>
              </a:extLst>
            </p:cNvPr>
            <p:cNvSpPr/>
            <p:nvPr/>
          </p:nvSpPr>
          <p:spPr>
            <a:xfrm rot="10800000">
              <a:off x="11391387" y="-14318"/>
              <a:ext cx="416346" cy="7213627"/>
            </a:xfrm>
            <a:prstGeom prst="rect">
              <a:avLst/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680360"/>
              </p:ext>
            </p:extLst>
          </p:nvPr>
        </p:nvGraphicFramePr>
        <p:xfrm>
          <a:off x="1077289" y="1284347"/>
          <a:ext cx="10463082" cy="4982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1541"/>
                <a:gridCol w="5231541"/>
              </a:tblGrid>
              <a:tr h="3093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현행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개정</a:t>
                      </a:r>
                      <a:endParaRPr lang="ko-KR" altLang="en-US" sz="2400" dirty="0"/>
                    </a:p>
                  </a:txBody>
                  <a:tcPr/>
                </a:tc>
              </a:tr>
              <a:tr h="4525108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⑤ 법제사법위원회가 신속처리대상안건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체계ㆍ자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구 심사를 위하여 법제사법위원회에 회부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되었거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나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 본문에 따라 회부된 것으로 보는 신속 처리대상안건을 포함한다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에 대하여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 단서 에 따른 기간 내에 심사를 마치지 아니하였을 때 에는 그 기간이 끝난 다음 날에 법제사법위원회 에서 심사를 마치고 바로 본회의에 부의된 것으로 본다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⑤ 법제위원회가 신속처리대상안건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체계ㆍ자구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심사를 위하여 법제위원회에 회부되었거나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 본문 에 따라 회부된 것으로 보는 신속처리대상안건을 포함한다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에 대하여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 단서에 따른 기간 내에 심 사를 마치지 아니하였을 때에는 그 기간이 끝난 다음 날에 법제위원회에서 심사를 마치고 바로 본회 의에 부의된 것으로 본다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31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그룹 22">
            <a:extLst>
              <a:ext uri="{FF2B5EF4-FFF2-40B4-BE49-F238E27FC236}">
                <a16:creationId xmlns="" xmlns:a16="http://schemas.microsoft.com/office/drawing/2014/main" id="{21572F68-58B6-49EB-80B6-C14CF8E5FD6C}"/>
              </a:ext>
            </a:extLst>
          </p:cNvPr>
          <p:cNvGrpSpPr/>
          <p:nvPr/>
        </p:nvGrpSpPr>
        <p:grpSpPr>
          <a:xfrm>
            <a:off x="5681542" y="67674"/>
            <a:ext cx="828916" cy="593777"/>
            <a:chOff x="5552834" y="253948"/>
            <a:chExt cx="1074057" cy="856343"/>
          </a:xfrm>
        </p:grpSpPr>
        <p:sp>
          <p:nvSpPr>
            <p:cNvPr id="24" name="사각형: 둥근 모서리 23">
              <a:extLst>
                <a:ext uri="{FF2B5EF4-FFF2-40B4-BE49-F238E27FC236}">
                  <a16:creationId xmlns="" xmlns:a16="http://schemas.microsoft.com/office/drawing/2014/main" id="{27DDC3F0-8D8D-4809-9597-2B7B481EE23C}"/>
                </a:ext>
              </a:extLst>
            </p:cNvPr>
            <p:cNvSpPr/>
            <p:nvPr/>
          </p:nvSpPr>
          <p:spPr>
            <a:xfrm>
              <a:off x="55528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5" name="사각형: 둥근 모서리 24">
              <a:extLst>
                <a:ext uri="{FF2B5EF4-FFF2-40B4-BE49-F238E27FC236}">
                  <a16:creationId xmlns="" xmlns:a16="http://schemas.microsoft.com/office/drawing/2014/main" id="{8E7BE0EF-F76F-40AB-92D7-0279EE475587}"/>
                </a:ext>
              </a:extLst>
            </p:cNvPr>
            <p:cNvSpPr/>
            <p:nvPr/>
          </p:nvSpPr>
          <p:spPr>
            <a:xfrm>
              <a:off x="59592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C19A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6" name="사각형: 둥근 모서리 25">
              <a:extLst>
                <a:ext uri="{FF2B5EF4-FFF2-40B4-BE49-F238E27FC236}">
                  <a16:creationId xmlns="" xmlns:a16="http://schemas.microsoft.com/office/drawing/2014/main" id="{84392B30-CBFF-402C-9BA1-365FCF1558B1}"/>
                </a:ext>
              </a:extLst>
            </p:cNvPr>
            <p:cNvSpPr/>
            <p:nvPr/>
          </p:nvSpPr>
          <p:spPr>
            <a:xfrm>
              <a:off x="63656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7F0829C-FB9A-4F8C-98BA-997DEABEDC30}"/>
              </a:ext>
            </a:extLst>
          </p:cNvPr>
          <p:cNvSpPr txBox="1"/>
          <p:nvPr/>
        </p:nvSpPr>
        <p:spPr>
          <a:xfrm>
            <a:off x="5116435" y="764155"/>
            <a:ext cx="19627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주요 골자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="" xmlns:a16="http://schemas.microsoft.com/office/drawing/2014/main" id="{E1C8AEC9-A05E-4A6E-8244-D54F95670C0B}"/>
              </a:ext>
            </a:extLst>
          </p:cNvPr>
          <p:cNvGrpSpPr/>
          <p:nvPr/>
        </p:nvGrpSpPr>
        <p:grpSpPr>
          <a:xfrm rot="5400000">
            <a:off x="5992394" y="1013435"/>
            <a:ext cx="201141" cy="12192002"/>
            <a:chOff x="11391387" y="-14318"/>
            <a:chExt cx="815387" cy="7213628"/>
          </a:xfrm>
        </p:grpSpPr>
        <p:sp>
          <p:nvSpPr>
            <p:cNvPr id="18" name="직사각형 17">
              <a:extLst>
                <a:ext uri="{FF2B5EF4-FFF2-40B4-BE49-F238E27FC236}">
                  <a16:creationId xmlns="" xmlns:a16="http://schemas.microsoft.com/office/drawing/2014/main" id="{6FDC2A3C-28D8-4089-B29C-EB3ED9647727}"/>
                </a:ext>
              </a:extLst>
            </p:cNvPr>
            <p:cNvSpPr/>
            <p:nvPr/>
          </p:nvSpPr>
          <p:spPr>
            <a:xfrm rot="10800000">
              <a:off x="11807734" y="-14317"/>
              <a:ext cx="399040" cy="7213627"/>
            </a:xfrm>
            <a:prstGeom prst="rect">
              <a:avLst/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="" xmlns:a16="http://schemas.microsoft.com/office/drawing/2014/main" id="{C2654736-5EF8-424C-8E4C-55EE4E2BB8BE}"/>
                </a:ext>
              </a:extLst>
            </p:cNvPr>
            <p:cNvSpPr/>
            <p:nvPr/>
          </p:nvSpPr>
          <p:spPr>
            <a:xfrm rot="10800000">
              <a:off x="11391387" y="-14318"/>
              <a:ext cx="416346" cy="7213627"/>
            </a:xfrm>
            <a:prstGeom prst="rect">
              <a:avLst/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507593"/>
              </p:ext>
            </p:extLst>
          </p:nvPr>
        </p:nvGraphicFramePr>
        <p:xfrm>
          <a:off x="965273" y="1344307"/>
          <a:ext cx="10463082" cy="4982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1541"/>
                <a:gridCol w="5231541"/>
              </a:tblGrid>
              <a:tr h="3093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현행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개정</a:t>
                      </a:r>
                      <a:endParaRPr lang="ko-KR" altLang="en-US" sz="2400" dirty="0"/>
                    </a:p>
                  </a:txBody>
                  <a:tcPr/>
                </a:tc>
              </a:tr>
              <a:tr h="4525108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예산안 등의 본회의 자동 부의 등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② 위원회가 예산안등과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따라 지정된 세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입예산안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부수 법률안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체계ㆍ자구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심사를 위하여 법제사법위원회에 회부된 법률안을 포함한다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에 대하여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따른 기한까지 심사를 마치지 아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니하였을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때에는 그 다음 날에 위원회에서 심사 를 마치고 바로 본회의에 부의된 것으로 본다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다만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의장이 각 교섭단체 대표의원과 합의한 경 우에는 그러하지 아니하다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예산안 등의 본회의 자동 부의 등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② 위원회가 예산안등과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따라 지정된 세입예산안 부수 법률안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체계ㆍ자구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심사를 위하여 법제 위원회에 회부된 법률안을 포함한다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에 대하여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따른 기한까지 심사를 마치지 아니하였을 때에 는 그 다음 날에 위원회에서 심사를 마치고 바로 본회의에 부의된 것으로 본다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다만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의장이 각 교섭 단체 대표의원과 합의한 경우에는 그러하지 아니하다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01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그룹 22">
            <a:extLst>
              <a:ext uri="{FF2B5EF4-FFF2-40B4-BE49-F238E27FC236}">
                <a16:creationId xmlns="" xmlns:a16="http://schemas.microsoft.com/office/drawing/2014/main" id="{21572F68-58B6-49EB-80B6-C14CF8E5FD6C}"/>
              </a:ext>
            </a:extLst>
          </p:cNvPr>
          <p:cNvGrpSpPr/>
          <p:nvPr/>
        </p:nvGrpSpPr>
        <p:grpSpPr>
          <a:xfrm>
            <a:off x="5681542" y="67674"/>
            <a:ext cx="828916" cy="593777"/>
            <a:chOff x="5552834" y="253948"/>
            <a:chExt cx="1074057" cy="856343"/>
          </a:xfrm>
        </p:grpSpPr>
        <p:sp>
          <p:nvSpPr>
            <p:cNvPr id="24" name="사각형: 둥근 모서리 23">
              <a:extLst>
                <a:ext uri="{FF2B5EF4-FFF2-40B4-BE49-F238E27FC236}">
                  <a16:creationId xmlns="" xmlns:a16="http://schemas.microsoft.com/office/drawing/2014/main" id="{27DDC3F0-8D8D-4809-9597-2B7B481EE23C}"/>
                </a:ext>
              </a:extLst>
            </p:cNvPr>
            <p:cNvSpPr/>
            <p:nvPr/>
          </p:nvSpPr>
          <p:spPr>
            <a:xfrm>
              <a:off x="55528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5" name="사각형: 둥근 모서리 24">
              <a:extLst>
                <a:ext uri="{FF2B5EF4-FFF2-40B4-BE49-F238E27FC236}">
                  <a16:creationId xmlns="" xmlns:a16="http://schemas.microsoft.com/office/drawing/2014/main" id="{8E7BE0EF-F76F-40AB-92D7-0279EE475587}"/>
                </a:ext>
              </a:extLst>
            </p:cNvPr>
            <p:cNvSpPr/>
            <p:nvPr/>
          </p:nvSpPr>
          <p:spPr>
            <a:xfrm>
              <a:off x="59592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C19A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6" name="사각형: 둥근 모서리 25">
              <a:extLst>
                <a:ext uri="{FF2B5EF4-FFF2-40B4-BE49-F238E27FC236}">
                  <a16:creationId xmlns="" xmlns:a16="http://schemas.microsoft.com/office/drawing/2014/main" id="{84392B30-CBFF-402C-9BA1-365FCF1558B1}"/>
                </a:ext>
              </a:extLst>
            </p:cNvPr>
            <p:cNvSpPr/>
            <p:nvPr/>
          </p:nvSpPr>
          <p:spPr>
            <a:xfrm>
              <a:off x="63656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7F0829C-FB9A-4F8C-98BA-997DEABEDC30}"/>
              </a:ext>
            </a:extLst>
          </p:cNvPr>
          <p:cNvSpPr txBox="1"/>
          <p:nvPr/>
        </p:nvSpPr>
        <p:spPr>
          <a:xfrm>
            <a:off x="5116435" y="764155"/>
            <a:ext cx="19627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주요 골자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="" xmlns:a16="http://schemas.microsoft.com/office/drawing/2014/main" id="{E1C8AEC9-A05E-4A6E-8244-D54F95670C0B}"/>
              </a:ext>
            </a:extLst>
          </p:cNvPr>
          <p:cNvGrpSpPr/>
          <p:nvPr/>
        </p:nvGrpSpPr>
        <p:grpSpPr>
          <a:xfrm rot="5400000">
            <a:off x="5992394" y="1013435"/>
            <a:ext cx="201141" cy="12192002"/>
            <a:chOff x="11391387" y="-14318"/>
            <a:chExt cx="815387" cy="7213628"/>
          </a:xfrm>
        </p:grpSpPr>
        <p:sp>
          <p:nvSpPr>
            <p:cNvPr id="18" name="직사각형 17">
              <a:extLst>
                <a:ext uri="{FF2B5EF4-FFF2-40B4-BE49-F238E27FC236}">
                  <a16:creationId xmlns="" xmlns:a16="http://schemas.microsoft.com/office/drawing/2014/main" id="{6FDC2A3C-28D8-4089-B29C-EB3ED9647727}"/>
                </a:ext>
              </a:extLst>
            </p:cNvPr>
            <p:cNvSpPr/>
            <p:nvPr/>
          </p:nvSpPr>
          <p:spPr>
            <a:xfrm rot="10800000">
              <a:off x="11807734" y="-14317"/>
              <a:ext cx="399040" cy="7213627"/>
            </a:xfrm>
            <a:prstGeom prst="rect">
              <a:avLst/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="" xmlns:a16="http://schemas.microsoft.com/office/drawing/2014/main" id="{C2654736-5EF8-424C-8E4C-55EE4E2BB8BE}"/>
                </a:ext>
              </a:extLst>
            </p:cNvPr>
            <p:cNvSpPr/>
            <p:nvPr/>
          </p:nvSpPr>
          <p:spPr>
            <a:xfrm rot="10800000">
              <a:off x="11391387" y="-14318"/>
              <a:ext cx="416346" cy="7213627"/>
            </a:xfrm>
            <a:prstGeom prst="rect">
              <a:avLst/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269485"/>
              </p:ext>
            </p:extLst>
          </p:nvPr>
        </p:nvGraphicFramePr>
        <p:xfrm>
          <a:off x="965273" y="1344307"/>
          <a:ext cx="10463082" cy="4982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1541"/>
                <a:gridCol w="5231541"/>
              </a:tblGrid>
              <a:tr h="3093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현행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개정</a:t>
                      </a:r>
                      <a:endParaRPr lang="ko-KR" altLang="en-US" sz="2400" dirty="0"/>
                    </a:p>
                  </a:txBody>
                  <a:tcPr/>
                </a:tc>
              </a:tr>
              <a:tr h="4525108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체계ㆍ자구의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심사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① 위원회에서 법률안의 심사를 마치거나 입안을 하였을 때에는 법제사법위원회에 회부하여 체계 와 자구에 대한 심사를 거쳐야 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 경우 법제사법위원회 위원장은 간사와 협의하여 심사에 서 제안자의 취지 설명과 토론을 생략할 수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있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② 의장은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항의 심사에 대하여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 각 호의 어느 하나에 해당하는 경우에는 심사기 간을 지정할 수 있으며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법제사법위원회가 이유 없이 그 기간 내에 심사를 마치지 아니하였을 때 에는 바로 본회의에 부의할 수 있다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 경우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호 또는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호에 해당하는 경우에는 의장이 각 교섭단체 대표의원과 협의하여 해당 호와 관련된 안건에 대하여만 심사기간을 지정할 수 있다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체계ㆍ자구의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심사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 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① 위원회에서 법률안의 심사를 마치거나 입안을 하였을 때에는 법제위원회에 회부하여 체계와 자구 에 대한 심사를 거쳐야 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 경우 법제위원회 위원장은 간사와 협의하여 심사에서 제안자의 취지 설명과 토론을 생략할 수 있다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② 의장은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항의 심사에 대하여 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 각 호의 어느 하나에 해당하는 경우에는 심사기간을 지정할 수 있으며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법제위원회가 이유 없이 그 기간 내에 심사를 마치지 아니하였을 때에는 바로 본회 의에 부의할 수 있다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 경우 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호 또는 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호에 해당하는 경우에는 의장이 각 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교섭단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체 대표의원과 협의하여 해당 호와 관련된 안건에 대하여만 심사기간을 지정할 수 있다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48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그룹 22">
            <a:extLst>
              <a:ext uri="{FF2B5EF4-FFF2-40B4-BE49-F238E27FC236}">
                <a16:creationId xmlns="" xmlns:a16="http://schemas.microsoft.com/office/drawing/2014/main" id="{21572F68-58B6-49EB-80B6-C14CF8E5FD6C}"/>
              </a:ext>
            </a:extLst>
          </p:cNvPr>
          <p:cNvGrpSpPr/>
          <p:nvPr/>
        </p:nvGrpSpPr>
        <p:grpSpPr>
          <a:xfrm>
            <a:off x="5681542" y="67674"/>
            <a:ext cx="828916" cy="593777"/>
            <a:chOff x="5552834" y="253948"/>
            <a:chExt cx="1074057" cy="856343"/>
          </a:xfrm>
        </p:grpSpPr>
        <p:sp>
          <p:nvSpPr>
            <p:cNvPr id="24" name="사각형: 둥근 모서리 23">
              <a:extLst>
                <a:ext uri="{FF2B5EF4-FFF2-40B4-BE49-F238E27FC236}">
                  <a16:creationId xmlns="" xmlns:a16="http://schemas.microsoft.com/office/drawing/2014/main" id="{27DDC3F0-8D8D-4809-9597-2B7B481EE23C}"/>
                </a:ext>
              </a:extLst>
            </p:cNvPr>
            <p:cNvSpPr/>
            <p:nvPr/>
          </p:nvSpPr>
          <p:spPr>
            <a:xfrm>
              <a:off x="55528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5" name="사각형: 둥근 모서리 24">
              <a:extLst>
                <a:ext uri="{FF2B5EF4-FFF2-40B4-BE49-F238E27FC236}">
                  <a16:creationId xmlns="" xmlns:a16="http://schemas.microsoft.com/office/drawing/2014/main" id="{8E7BE0EF-F76F-40AB-92D7-0279EE475587}"/>
                </a:ext>
              </a:extLst>
            </p:cNvPr>
            <p:cNvSpPr/>
            <p:nvPr/>
          </p:nvSpPr>
          <p:spPr>
            <a:xfrm>
              <a:off x="59592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C19A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6" name="사각형: 둥근 모서리 25">
              <a:extLst>
                <a:ext uri="{FF2B5EF4-FFF2-40B4-BE49-F238E27FC236}">
                  <a16:creationId xmlns="" xmlns:a16="http://schemas.microsoft.com/office/drawing/2014/main" id="{84392B30-CBFF-402C-9BA1-365FCF1558B1}"/>
                </a:ext>
              </a:extLst>
            </p:cNvPr>
            <p:cNvSpPr/>
            <p:nvPr/>
          </p:nvSpPr>
          <p:spPr>
            <a:xfrm>
              <a:off x="63656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7F0829C-FB9A-4F8C-98BA-997DEABEDC30}"/>
              </a:ext>
            </a:extLst>
          </p:cNvPr>
          <p:cNvSpPr txBox="1"/>
          <p:nvPr/>
        </p:nvSpPr>
        <p:spPr>
          <a:xfrm>
            <a:off x="5116435" y="764155"/>
            <a:ext cx="19627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주요 골자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="" xmlns:a16="http://schemas.microsoft.com/office/drawing/2014/main" id="{E1C8AEC9-A05E-4A6E-8244-D54F95670C0B}"/>
              </a:ext>
            </a:extLst>
          </p:cNvPr>
          <p:cNvGrpSpPr/>
          <p:nvPr/>
        </p:nvGrpSpPr>
        <p:grpSpPr>
          <a:xfrm rot="5400000">
            <a:off x="5992394" y="1013435"/>
            <a:ext cx="201141" cy="12192002"/>
            <a:chOff x="11391387" y="-14318"/>
            <a:chExt cx="815387" cy="7213628"/>
          </a:xfrm>
        </p:grpSpPr>
        <p:sp>
          <p:nvSpPr>
            <p:cNvPr id="18" name="직사각형 17">
              <a:extLst>
                <a:ext uri="{FF2B5EF4-FFF2-40B4-BE49-F238E27FC236}">
                  <a16:creationId xmlns="" xmlns:a16="http://schemas.microsoft.com/office/drawing/2014/main" id="{6FDC2A3C-28D8-4089-B29C-EB3ED9647727}"/>
                </a:ext>
              </a:extLst>
            </p:cNvPr>
            <p:cNvSpPr/>
            <p:nvPr/>
          </p:nvSpPr>
          <p:spPr>
            <a:xfrm rot="10800000">
              <a:off x="11807734" y="-14317"/>
              <a:ext cx="399040" cy="7213627"/>
            </a:xfrm>
            <a:prstGeom prst="rect">
              <a:avLst/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="" xmlns:a16="http://schemas.microsoft.com/office/drawing/2014/main" id="{C2654736-5EF8-424C-8E4C-55EE4E2BB8BE}"/>
                </a:ext>
              </a:extLst>
            </p:cNvPr>
            <p:cNvSpPr/>
            <p:nvPr/>
          </p:nvSpPr>
          <p:spPr>
            <a:xfrm rot="10800000">
              <a:off x="11391387" y="-14318"/>
              <a:ext cx="416346" cy="7213627"/>
            </a:xfrm>
            <a:prstGeom prst="rect">
              <a:avLst/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117505"/>
              </p:ext>
            </p:extLst>
          </p:nvPr>
        </p:nvGraphicFramePr>
        <p:xfrm>
          <a:off x="965273" y="1344307"/>
          <a:ext cx="10463082" cy="4982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1541"/>
                <a:gridCol w="5231541"/>
              </a:tblGrid>
              <a:tr h="3093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현행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개정</a:t>
                      </a:r>
                      <a:endParaRPr lang="ko-KR" altLang="en-US" sz="2400" dirty="0"/>
                    </a:p>
                  </a:txBody>
                  <a:tcPr/>
                </a:tc>
              </a:tr>
              <a:tr h="4525108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③ 법제사법위원회가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따라 회부된 법률 안에 대하여 이유 없이 회부된 날부터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이 내에 심사를 마치지 아니하였을 때에는 심사대상 법률안의 소관 위원회 위원장은 간사와 협의하여 이의가 없는 경우에는 의장에게 그 법률안의 본 회의 부의를 서면으로 요구한다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다만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이의가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있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는 경우에는 그 법률안에 대한 본회의 부의 요구 여부를 무기명투표로 표결하되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해당 위원회 재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적위원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분의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이상의 찬성으로 의결한다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③ 법제위원회가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따라 회부된 법률안에 대하여 이유 없이 회부된 날부터 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이내에 심사를 마치지 아니하였을 때에는 심사대상 법률안의 소관 위원회 위원장은 간사와 협의하여 이의가 없는 경 우에는 의장에게 그 법률안의 본회의 부의를 서면으로 요구한다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다만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이의가 있는 경우에는 그 법률 안에 대한 본회의 부의 요구 여부를 무기명투표로 표결하되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해당 위원회 재적위원 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분의 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이상의 찬성으로 의결한다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59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그룹 22">
            <a:extLst>
              <a:ext uri="{FF2B5EF4-FFF2-40B4-BE49-F238E27FC236}">
                <a16:creationId xmlns="" xmlns:a16="http://schemas.microsoft.com/office/drawing/2014/main" id="{21572F68-58B6-49EB-80B6-C14CF8E5FD6C}"/>
              </a:ext>
            </a:extLst>
          </p:cNvPr>
          <p:cNvGrpSpPr/>
          <p:nvPr/>
        </p:nvGrpSpPr>
        <p:grpSpPr>
          <a:xfrm>
            <a:off x="5681542" y="67674"/>
            <a:ext cx="828916" cy="593777"/>
            <a:chOff x="5552834" y="253948"/>
            <a:chExt cx="1074057" cy="856343"/>
          </a:xfrm>
        </p:grpSpPr>
        <p:sp>
          <p:nvSpPr>
            <p:cNvPr id="24" name="사각형: 둥근 모서리 23">
              <a:extLst>
                <a:ext uri="{FF2B5EF4-FFF2-40B4-BE49-F238E27FC236}">
                  <a16:creationId xmlns="" xmlns:a16="http://schemas.microsoft.com/office/drawing/2014/main" id="{27DDC3F0-8D8D-4809-9597-2B7B481EE23C}"/>
                </a:ext>
              </a:extLst>
            </p:cNvPr>
            <p:cNvSpPr/>
            <p:nvPr/>
          </p:nvSpPr>
          <p:spPr>
            <a:xfrm>
              <a:off x="55528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5" name="사각형: 둥근 모서리 24">
              <a:extLst>
                <a:ext uri="{FF2B5EF4-FFF2-40B4-BE49-F238E27FC236}">
                  <a16:creationId xmlns="" xmlns:a16="http://schemas.microsoft.com/office/drawing/2014/main" id="{8E7BE0EF-F76F-40AB-92D7-0279EE475587}"/>
                </a:ext>
              </a:extLst>
            </p:cNvPr>
            <p:cNvSpPr/>
            <p:nvPr/>
          </p:nvSpPr>
          <p:spPr>
            <a:xfrm>
              <a:off x="59592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C19A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6" name="사각형: 둥근 모서리 25">
              <a:extLst>
                <a:ext uri="{FF2B5EF4-FFF2-40B4-BE49-F238E27FC236}">
                  <a16:creationId xmlns="" xmlns:a16="http://schemas.microsoft.com/office/drawing/2014/main" id="{84392B30-CBFF-402C-9BA1-365FCF1558B1}"/>
                </a:ext>
              </a:extLst>
            </p:cNvPr>
            <p:cNvSpPr/>
            <p:nvPr/>
          </p:nvSpPr>
          <p:spPr>
            <a:xfrm>
              <a:off x="63656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7F0829C-FB9A-4F8C-98BA-997DEABEDC30}"/>
              </a:ext>
            </a:extLst>
          </p:cNvPr>
          <p:cNvSpPr txBox="1"/>
          <p:nvPr/>
        </p:nvSpPr>
        <p:spPr>
          <a:xfrm>
            <a:off x="5116435" y="764155"/>
            <a:ext cx="19627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주요 골자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="" xmlns:a16="http://schemas.microsoft.com/office/drawing/2014/main" id="{E1C8AEC9-A05E-4A6E-8244-D54F95670C0B}"/>
              </a:ext>
            </a:extLst>
          </p:cNvPr>
          <p:cNvGrpSpPr/>
          <p:nvPr/>
        </p:nvGrpSpPr>
        <p:grpSpPr>
          <a:xfrm rot="5400000">
            <a:off x="5992394" y="1013435"/>
            <a:ext cx="201141" cy="12192002"/>
            <a:chOff x="11391387" y="-14318"/>
            <a:chExt cx="815387" cy="7213628"/>
          </a:xfrm>
        </p:grpSpPr>
        <p:sp>
          <p:nvSpPr>
            <p:cNvPr id="18" name="직사각형 17">
              <a:extLst>
                <a:ext uri="{FF2B5EF4-FFF2-40B4-BE49-F238E27FC236}">
                  <a16:creationId xmlns="" xmlns:a16="http://schemas.microsoft.com/office/drawing/2014/main" id="{6FDC2A3C-28D8-4089-B29C-EB3ED9647727}"/>
                </a:ext>
              </a:extLst>
            </p:cNvPr>
            <p:cNvSpPr/>
            <p:nvPr/>
          </p:nvSpPr>
          <p:spPr>
            <a:xfrm rot="10800000">
              <a:off x="11807734" y="-14317"/>
              <a:ext cx="399040" cy="7213627"/>
            </a:xfrm>
            <a:prstGeom prst="rect">
              <a:avLst/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="" xmlns:a16="http://schemas.microsoft.com/office/drawing/2014/main" id="{C2654736-5EF8-424C-8E4C-55EE4E2BB8BE}"/>
                </a:ext>
              </a:extLst>
            </p:cNvPr>
            <p:cNvSpPr/>
            <p:nvPr/>
          </p:nvSpPr>
          <p:spPr>
            <a:xfrm rot="10800000">
              <a:off x="11391387" y="-14318"/>
              <a:ext cx="416346" cy="7213627"/>
            </a:xfrm>
            <a:prstGeom prst="rect">
              <a:avLst/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910871"/>
              </p:ext>
            </p:extLst>
          </p:nvPr>
        </p:nvGraphicFramePr>
        <p:xfrm>
          <a:off x="965273" y="1344307"/>
          <a:ext cx="10463082" cy="4982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1541"/>
                <a:gridCol w="5231541"/>
              </a:tblGrid>
              <a:tr h="3093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현행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개정</a:t>
                      </a:r>
                      <a:endParaRPr lang="ko-KR" altLang="en-US" sz="2400" dirty="0"/>
                    </a:p>
                  </a:txBody>
                  <a:tcPr/>
                </a:tc>
              </a:tr>
              <a:tr h="4525108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탄핵소추의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발의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①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탄핵소추가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발의되었을 때에는 의장은 발의된 후 처음 개의하는 본회의에 보고하고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본회의는 의결로 법제사법위원회에 회부하여 조사하게 할 수 있다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② 본회의가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따라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탄핵소추안을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법제사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법위원회에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회부하기로 의결하지 아니한 경우에 는 본회의에 보고된 때부터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 이후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 이내에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탄핵소추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여부를 무기명투표로 표결한다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 기간 내에 표결하지 아니한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탄핵소추안은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폐기된 것으로 본다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탄핵소추의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발의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① 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탄핵소추가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발의되었을 때에는 의장은 발의된 후 처음 개의하는 본회의에 보고하고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본회의는 의결 로 사법위원회에 회부하여 조사하게 할 수 있다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② 본회의가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따라 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탄핵소추안을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사법위원회에 회부하기로 의결하지 아니한 경우에는 본회의에 보고된 때부터 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 이후 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시간 이내에 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탄핵소추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여부를 무기명투표로 표결한다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 기간 내에 표 결하지 아니한 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탄핵소추안은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폐기된 것으로 본다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4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그룹 22">
            <a:extLst>
              <a:ext uri="{FF2B5EF4-FFF2-40B4-BE49-F238E27FC236}">
                <a16:creationId xmlns="" xmlns:a16="http://schemas.microsoft.com/office/drawing/2014/main" id="{21572F68-58B6-49EB-80B6-C14CF8E5FD6C}"/>
              </a:ext>
            </a:extLst>
          </p:cNvPr>
          <p:cNvGrpSpPr/>
          <p:nvPr/>
        </p:nvGrpSpPr>
        <p:grpSpPr>
          <a:xfrm>
            <a:off x="5681542" y="67674"/>
            <a:ext cx="828916" cy="593777"/>
            <a:chOff x="5552834" y="253948"/>
            <a:chExt cx="1074057" cy="856343"/>
          </a:xfrm>
        </p:grpSpPr>
        <p:sp>
          <p:nvSpPr>
            <p:cNvPr id="24" name="사각형: 둥근 모서리 23">
              <a:extLst>
                <a:ext uri="{FF2B5EF4-FFF2-40B4-BE49-F238E27FC236}">
                  <a16:creationId xmlns="" xmlns:a16="http://schemas.microsoft.com/office/drawing/2014/main" id="{27DDC3F0-8D8D-4809-9597-2B7B481EE23C}"/>
                </a:ext>
              </a:extLst>
            </p:cNvPr>
            <p:cNvSpPr/>
            <p:nvPr/>
          </p:nvSpPr>
          <p:spPr>
            <a:xfrm>
              <a:off x="55528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5" name="사각형: 둥근 모서리 24">
              <a:extLst>
                <a:ext uri="{FF2B5EF4-FFF2-40B4-BE49-F238E27FC236}">
                  <a16:creationId xmlns="" xmlns:a16="http://schemas.microsoft.com/office/drawing/2014/main" id="{8E7BE0EF-F76F-40AB-92D7-0279EE475587}"/>
                </a:ext>
              </a:extLst>
            </p:cNvPr>
            <p:cNvSpPr/>
            <p:nvPr/>
          </p:nvSpPr>
          <p:spPr>
            <a:xfrm>
              <a:off x="59592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C19A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6" name="사각형: 둥근 모서리 25">
              <a:extLst>
                <a:ext uri="{FF2B5EF4-FFF2-40B4-BE49-F238E27FC236}">
                  <a16:creationId xmlns="" xmlns:a16="http://schemas.microsoft.com/office/drawing/2014/main" id="{84392B30-CBFF-402C-9BA1-365FCF1558B1}"/>
                </a:ext>
              </a:extLst>
            </p:cNvPr>
            <p:cNvSpPr/>
            <p:nvPr/>
          </p:nvSpPr>
          <p:spPr>
            <a:xfrm>
              <a:off x="63656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7F0829C-FB9A-4F8C-98BA-997DEABEDC30}"/>
              </a:ext>
            </a:extLst>
          </p:cNvPr>
          <p:cNvSpPr txBox="1"/>
          <p:nvPr/>
        </p:nvSpPr>
        <p:spPr>
          <a:xfrm>
            <a:off x="5116435" y="764155"/>
            <a:ext cx="19627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주요 골자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="" xmlns:a16="http://schemas.microsoft.com/office/drawing/2014/main" id="{E1C8AEC9-A05E-4A6E-8244-D54F95670C0B}"/>
              </a:ext>
            </a:extLst>
          </p:cNvPr>
          <p:cNvGrpSpPr/>
          <p:nvPr/>
        </p:nvGrpSpPr>
        <p:grpSpPr>
          <a:xfrm rot="5400000">
            <a:off x="5992394" y="1013435"/>
            <a:ext cx="201141" cy="12192002"/>
            <a:chOff x="11391387" y="-14318"/>
            <a:chExt cx="815387" cy="7213628"/>
          </a:xfrm>
        </p:grpSpPr>
        <p:sp>
          <p:nvSpPr>
            <p:cNvPr id="18" name="직사각형 17">
              <a:extLst>
                <a:ext uri="{FF2B5EF4-FFF2-40B4-BE49-F238E27FC236}">
                  <a16:creationId xmlns="" xmlns:a16="http://schemas.microsoft.com/office/drawing/2014/main" id="{6FDC2A3C-28D8-4089-B29C-EB3ED9647727}"/>
                </a:ext>
              </a:extLst>
            </p:cNvPr>
            <p:cNvSpPr/>
            <p:nvPr/>
          </p:nvSpPr>
          <p:spPr>
            <a:xfrm rot="10800000">
              <a:off x="11807734" y="-14317"/>
              <a:ext cx="399040" cy="7213627"/>
            </a:xfrm>
            <a:prstGeom prst="rect">
              <a:avLst/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="" xmlns:a16="http://schemas.microsoft.com/office/drawing/2014/main" id="{C2654736-5EF8-424C-8E4C-55EE4E2BB8BE}"/>
                </a:ext>
              </a:extLst>
            </p:cNvPr>
            <p:cNvSpPr/>
            <p:nvPr/>
          </p:nvSpPr>
          <p:spPr>
            <a:xfrm rot="10800000">
              <a:off x="11391387" y="-14318"/>
              <a:ext cx="416346" cy="7213627"/>
            </a:xfrm>
            <a:prstGeom prst="rect">
              <a:avLst/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000334"/>
              </p:ext>
            </p:extLst>
          </p:nvPr>
        </p:nvGraphicFramePr>
        <p:xfrm>
          <a:off x="965273" y="1344307"/>
          <a:ext cx="10463082" cy="4982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1541"/>
                <a:gridCol w="5231541"/>
              </a:tblGrid>
              <a:tr h="3093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현행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개정</a:t>
                      </a:r>
                      <a:endParaRPr lang="ko-KR" altLang="en-US" sz="2400" dirty="0"/>
                    </a:p>
                  </a:txBody>
                  <a:tcPr/>
                </a:tc>
              </a:tr>
              <a:tr h="4525108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131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회부된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탄핵소추사건의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조사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① 법제사법위원회가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항의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탄핵소추안을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회부 받았을 때에는 지체 없이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조사ㆍ보고하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여야 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131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회부된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탄핵소추사건의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조사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 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① 사법위원회가 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항의 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탄핵소추안을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회부 받았을 때에는 지체 없이 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조사ㆍ보고하여야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02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="" xmlns:a16="http://schemas.microsoft.com/office/drawing/2014/main" id="{17EFCF3A-70FA-4C2A-ABDA-4035CC53D732}"/>
              </a:ext>
            </a:extLst>
          </p:cNvPr>
          <p:cNvSpPr/>
          <p:nvPr/>
        </p:nvSpPr>
        <p:spPr>
          <a:xfrm>
            <a:off x="543794" y="447900"/>
            <a:ext cx="10578103" cy="64440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77" name="직사각형 76">
            <a:extLst>
              <a:ext uri="{FF2B5EF4-FFF2-40B4-BE49-F238E27FC236}">
                <a16:creationId xmlns="" xmlns:a16="http://schemas.microsoft.com/office/drawing/2014/main" id="{97082ADC-310C-4982-9319-1338EFC5F33D}"/>
              </a:ext>
            </a:extLst>
          </p:cNvPr>
          <p:cNvSpPr/>
          <p:nvPr/>
        </p:nvSpPr>
        <p:spPr>
          <a:xfrm rot="10800000">
            <a:off x="11807734" y="-14317"/>
            <a:ext cx="399040" cy="7213627"/>
          </a:xfrm>
          <a:prstGeom prst="rect">
            <a:avLst/>
          </a:prstGeom>
          <a:solidFill>
            <a:srgbClr val="114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highlight>
                <a:srgbClr val="FFFF00"/>
              </a:highlight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sp>
        <p:nvSpPr>
          <p:cNvPr id="78" name="직사각형 77">
            <a:extLst>
              <a:ext uri="{FF2B5EF4-FFF2-40B4-BE49-F238E27FC236}">
                <a16:creationId xmlns="" xmlns:a16="http://schemas.microsoft.com/office/drawing/2014/main" id="{38C9A375-368B-47F3-8AEC-A3078AB627FD}"/>
              </a:ext>
            </a:extLst>
          </p:cNvPr>
          <p:cNvSpPr/>
          <p:nvPr/>
        </p:nvSpPr>
        <p:spPr>
          <a:xfrm rot="10800000">
            <a:off x="11391387" y="-14318"/>
            <a:ext cx="416346" cy="7213627"/>
          </a:xfrm>
          <a:prstGeom prst="rect">
            <a:avLst/>
          </a:prstGeom>
          <a:solidFill>
            <a:srgbClr val="BB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highlight>
                <a:srgbClr val="FFFF00"/>
              </a:highlight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="" xmlns:a16="http://schemas.microsoft.com/office/drawing/2014/main" id="{B218A3F5-02DB-4EC4-9C78-039A085C014B}"/>
              </a:ext>
            </a:extLst>
          </p:cNvPr>
          <p:cNvSpPr/>
          <p:nvPr/>
        </p:nvSpPr>
        <p:spPr>
          <a:xfrm rot="5400000">
            <a:off x="5903116" y="-4045255"/>
            <a:ext cx="370481" cy="12192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highlight>
                <a:srgbClr val="FFFF00"/>
              </a:highlight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404AB14-3E3A-4C16-8FCF-E599A3627675}"/>
              </a:ext>
            </a:extLst>
          </p:cNvPr>
          <p:cNvSpPr txBox="1"/>
          <p:nvPr/>
        </p:nvSpPr>
        <p:spPr>
          <a:xfrm>
            <a:off x="1619857" y="1772155"/>
            <a:ext cx="1591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b="1" dirty="0">
                <a:solidFill>
                  <a:srgbClr val="BB2B38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01</a:t>
            </a:r>
            <a:r>
              <a:rPr lang="en-US" altLang="ko-KR" b="1" dirty="0" smtClean="0">
                <a:solidFill>
                  <a:srgbClr val="BB2B38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, </a:t>
            </a:r>
            <a:r>
              <a:rPr lang="ko-KR" altLang="en-US" b="1" dirty="0" smtClean="0">
                <a:solidFill>
                  <a:srgbClr val="BB2B38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제안 이유</a:t>
            </a:r>
            <a:endParaRPr lang="ko-KR" altLang="en-US" b="1" dirty="0">
              <a:solidFill>
                <a:srgbClr val="BB2B38"/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5F3715A9-AABF-49E8-8972-1CAC08488C48}"/>
              </a:ext>
            </a:extLst>
          </p:cNvPr>
          <p:cNvSpPr txBox="1"/>
          <p:nvPr/>
        </p:nvSpPr>
        <p:spPr>
          <a:xfrm>
            <a:off x="1619857" y="916171"/>
            <a:ext cx="2094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srgbClr val="11446C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목차</a:t>
            </a:r>
            <a:endParaRPr lang="ko-KR" altLang="en-US" sz="3600" b="1" dirty="0">
              <a:solidFill>
                <a:srgbClr val="11446C"/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cxnSp>
        <p:nvCxnSpPr>
          <p:cNvPr id="67" name="직선 연결선 66">
            <a:extLst>
              <a:ext uri="{FF2B5EF4-FFF2-40B4-BE49-F238E27FC236}">
                <a16:creationId xmlns="" xmlns:a16="http://schemas.microsoft.com/office/drawing/2014/main" id="{A74722A4-5671-4E37-8C02-34C774E9B835}"/>
              </a:ext>
            </a:extLst>
          </p:cNvPr>
          <p:cNvCxnSpPr>
            <a:cxnSpLocks/>
          </p:cNvCxnSpPr>
          <p:nvPr/>
        </p:nvCxnSpPr>
        <p:spPr>
          <a:xfrm>
            <a:off x="2032602" y="2103174"/>
            <a:ext cx="1099193" cy="559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35C0B35A-520F-408C-A2E3-56BF6E2A122E}"/>
              </a:ext>
            </a:extLst>
          </p:cNvPr>
          <p:cNvSpPr txBox="1"/>
          <p:nvPr/>
        </p:nvSpPr>
        <p:spPr>
          <a:xfrm>
            <a:off x="1619857" y="2550706"/>
            <a:ext cx="1591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b="1" dirty="0">
                <a:solidFill>
                  <a:srgbClr val="BB2B38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02</a:t>
            </a:r>
            <a:r>
              <a:rPr lang="en-US" altLang="ko-KR" b="1" dirty="0" smtClean="0">
                <a:solidFill>
                  <a:srgbClr val="BB2B38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, </a:t>
            </a:r>
            <a:r>
              <a:rPr lang="ko-KR" altLang="en-US" b="1" dirty="0" smtClean="0">
                <a:solidFill>
                  <a:srgbClr val="BB2B38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주요골자</a:t>
            </a:r>
            <a:endParaRPr lang="ko-KR" altLang="en-US" b="1" dirty="0">
              <a:solidFill>
                <a:srgbClr val="BB2B38"/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cxnSp>
        <p:nvCxnSpPr>
          <p:cNvPr id="72" name="직선 연결선 71">
            <a:extLst>
              <a:ext uri="{FF2B5EF4-FFF2-40B4-BE49-F238E27FC236}">
                <a16:creationId xmlns="" xmlns:a16="http://schemas.microsoft.com/office/drawing/2014/main" id="{9F98EBFA-7A88-499E-813C-3311686BB588}"/>
              </a:ext>
            </a:extLst>
          </p:cNvPr>
          <p:cNvCxnSpPr>
            <a:cxnSpLocks/>
          </p:cNvCxnSpPr>
          <p:nvPr/>
        </p:nvCxnSpPr>
        <p:spPr>
          <a:xfrm flipV="1">
            <a:off x="1982141" y="2877271"/>
            <a:ext cx="1192331" cy="1353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8C3D7999-853E-4876-87A9-21429244B3B8}"/>
              </a:ext>
            </a:extLst>
          </p:cNvPr>
          <p:cNvSpPr txBox="1"/>
          <p:nvPr/>
        </p:nvSpPr>
        <p:spPr>
          <a:xfrm>
            <a:off x="1629689" y="3378591"/>
            <a:ext cx="1764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b="1" dirty="0">
                <a:solidFill>
                  <a:srgbClr val="BB2B38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03</a:t>
            </a:r>
            <a:r>
              <a:rPr lang="en-US" altLang="ko-KR" b="1" dirty="0" smtClean="0">
                <a:solidFill>
                  <a:srgbClr val="BB2B38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, </a:t>
            </a:r>
            <a:r>
              <a:rPr lang="ko-KR" altLang="en-US" b="1" dirty="0" smtClean="0">
                <a:solidFill>
                  <a:srgbClr val="BB2B38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기대효과   </a:t>
            </a:r>
            <a:endParaRPr lang="ko-KR" altLang="en-US" b="1" dirty="0">
              <a:solidFill>
                <a:srgbClr val="BB2B38"/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cxnSp>
        <p:nvCxnSpPr>
          <p:cNvPr id="74" name="직선 연결선 73">
            <a:extLst>
              <a:ext uri="{FF2B5EF4-FFF2-40B4-BE49-F238E27FC236}">
                <a16:creationId xmlns="" xmlns:a16="http://schemas.microsoft.com/office/drawing/2014/main" id="{D5DB152D-7384-4C9A-852A-8B391A0C5446}"/>
              </a:ext>
            </a:extLst>
          </p:cNvPr>
          <p:cNvCxnSpPr>
            <a:cxnSpLocks/>
          </p:cNvCxnSpPr>
          <p:nvPr/>
        </p:nvCxnSpPr>
        <p:spPr>
          <a:xfrm flipV="1">
            <a:off x="2015192" y="3702915"/>
            <a:ext cx="1351322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35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="" xmlns:a16="http://schemas.microsoft.com/office/drawing/2014/main" id="{D5282B63-D874-45D0-9BC7-FCDFDB541526}"/>
              </a:ext>
            </a:extLst>
          </p:cNvPr>
          <p:cNvGrpSpPr/>
          <p:nvPr/>
        </p:nvGrpSpPr>
        <p:grpSpPr>
          <a:xfrm>
            <a:off x="1064212" y="465054"/>
            <a:ext cx="10489235" cy="5353903"/>
            <a:chOff x="1532868" y="3014881"/>
            <a:chExt cx="8544372" cy="3279337"/>
          </a:xfrm>
        </p:grpSpPr>
        <p:grpSp>
          <p:nvGrpSpPr>
            <p:cNvPr id="2" name="그룹 1">
              <a:extLst>
                <a:ext uri="{FF2B5EF4-FFF2-40B4-BE49-F238E27FC236}">
                  <a16:creationId xmlns="" xmlns:a16="http://schemas.microsoft.com/office/drawing/2014/main" id="{778F845D-1620-455F-A383-608F2897319E}"/>
                </a:ext>
              </a:extLst>
            </p:cNvPr>
            <p:cNvGrpSpPr/>
            <p:nvPr/>
          </p:nvGrpSpPr>
          <p:grpSpPr>
            <a:xfrm>
              <a:off x="2498870" y="3014881"/>
              <a:ext cx="7153135" cy="3276230"/>
              <a:chOff x="2498870" y="3014881"/>
              <a:chExt cx="7153135" cy="3276230"/>
            </a:xfrm>
          </p:grpSpPr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E4B7C0A9-FD52-48C3-80A3-9CEB9C38FA77}"/>
                  </a:ext>
                </a:extLst>
              </p:cNvPr>
              <p:cNvSpPr txBox="1"/>
              <p:nvPr/>
            </p:nvSpPr>
            <p:spPr>
              <a:xfrm>
                <a:off x="6003636" y="3014881"/>
                <a:ext cx="184731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ko-KR" altLang="en-US" sz="15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KoPubWorld바탕체 Medium" panose="00000600000000000000" pitchFamily="2" charset="-127"/>
                  <a:ea typeface="KoPubWorld바탕체 Medium" panose="00000600000000000000" pitchFamily="2" charset="-127"/>
                  <a:cs typeface="KoPubWorld바탕체 Medium" panose="00000600000000000000" pitchFamily="2" charset="-127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="" xmlns:a16="http://schemas.microsoft.com/office/drawing/2014/main" id="{C8387F63-EB53-4E60-AFE7-2CA2EB092319}"/>
                  </a:ext>
                </a:extLst>
              </p:cNvPr>
              <p:cNvSpPr txBox="1"/>
              <p:nvPr/>
            </p:nvSpPr>
            <p:spPr>
              <a:xfrm>
                <a:off x="2498870" y="5967946"/>
                <a:ext cx="231153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sz="15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조선일보명조" panose="02030304000000000000" pitchFamily="18" charset="-127"/>
                    <a:ea typeface="조선일보명조" panose="02030304000000000000" pitchFamily="18" charset="-127"/>
                    <a:cs typeface="조선일보명조" panose="02030304000000000000" pitchFamily="18" charset="-127"/>
                  </a:rPr>
                  <a:t> </a:t>
                </a:r>
                <a:endParaRPr lang="ko-KR" altLang="en-US" sz="1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조선일보명조" panose="02030304000000000000" pitchFamily="18" charset="-127"/>
                  <a:ea typeface="조선일보명조" panose="02030304000000000000" pitchFamily="18" charset="-127"/>
                  <a:cs typeface="조선일보명조" panose="02030304000000000000" pitchFamily="18" charset="-127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="" xmlns:a16="http://schemas.microsoft.com/office/drawing/2014/main" id="{7A4C83D2-5150-43AD-8188-479FBB047501}"/>
                  </a:ext>
                </a:extLst>
              </p:cNvPr>
              <p:cNvSpPr txBox="1"/>
              <p:nvPr/>
            </p:nvSpPr>
            <p:spPr>
              <a:xfrm>
                <a:off x="9420851" y="5963109"/>
                <a:ext cx="231154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5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조선일보명조" panose="02030304000000000000" pitchFamily="18" charset="-127"/>
                    <a:ea typeface="조선일보명조" panose="02030304000000000000" pitchFamily="18" charset="-127"/>
                    <a:cs typeface="조선일보명조" panose="02030304000000000000" pitchFamily="18" charset="-127"/>
                  </a:rPr>
                  <a:t> </a:t>
                </a:r>
                <a:endParaRPr lang="ko-KR" altLang="en-US" sz="15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조선일보명조" panose="02030304000000000000" pitchFamily="18" charset="-127"/>
                  <a:ea typeface="조선일보명조" panose="02030304000000000000" pitchFamily="18" charset="-127"/>
                  <a:cs typeface="조선일보명조" panose="02030304000000000000" pitchFamily="18" charset="-127"/>
                </a:endParaRPr>
              </a:p>
            </p:txBody>
          </p:sp>
        </p:grpSp>
        <p:sp>
          <p:nvSpPr>
            <p:cNvPr id="19" name="사각형: 잘린 대각선 방향 모서리 18">
              <a:extLst>
                <a:ext uri="{FF2B5EF4-FFF2-40B4-BE49-F238E27FC236}">
                  <a16:creationId xmlns="" xmlns:a16="http://schemas.microsoft.com/office/drawing/2014/main" id="{31F3C5BF-5A50-490F-ABFB-34C9750F97AA}"/>
                </a:ext>
              </a:extLst>
            </p:cNvPr>
            <p:cNvSpPr/>
            <p:nvPr/>
          </p:nvSpPr>
          <p:spPr>
            <a:xfrm>
              <a:off x="1532868" y="3587746"/>
              <a:ext cx="8544372" cy="2706472"/>
            </a:xfrm>
            <a:prstGeom prst="snip2DiagRect">
              <a:avLst/>
            </a:prstGeom>
            <a:pattFill prst="smCheck">
              <a:fgClr>
                <a:srgbClr val="FFEBD2"/>
              </a:fgClr>
              <a:bgClr>
                <a:srgbClr val="FFE04E"/>
              </a:bgClr>
            </a:pattFill>
            <a:ln>
              <a:noFill/>
            </a:ln>
            <a:effectLst>
              <a:innerShdw blurRad="228600" dist="50800">
                <a:srgbClr val="FFD750">
                  <a:alpha val="50000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</p:grpSp>
      <p:grpSp>
        <p:nvGrpSpPr>
          <p:cNvPr id="23" name="그룹 22">
            <a:extLst>
              <a:ext uri="{FF2B5EF4-FFF2-40B4-BE49-F238E27FC236}">
                <a16:creationId xmlns="" xmlns:a16="http://schemas.microsoft.com/office/drawing/2014/main" id="{21572F68-58B6-49EB-80B6-C14CF8E5FD6C}"/>
              </a:ext>
            </a:extLst>
          </p:cNvPr>
          <p:cNvGrpSpPr/>
          <p:nvPr/>
        </p:nvGrpSpPr>
        <p:grpSpPr>
          <a:xfrm>
            <a:off x="5681542" y="67674"/>
            <a:ext cx="828916" cy="593777"/>
            <a:chOff x="5552834" y="253948"/>
            <a:chExt cx="1074057" cy="856343"/>
          </a:xfrm>
        </p:grpSpPr>
        <p:sp>
          <p:nvSpPr>
            <p:cNvPr id="24" name="사각형: 둥근 모서리 23">
              <a:extLst>
                <a:ext uri="{FF2B5EF4-FFF2-40B4-BE49-F238E27FC236}">
                  <a16:creationId xmlns="" xmlns:a16="http://schemas.microsoft.com/office/drawing/2014/main" id="{27DDC3F0-8D8D-4809-9597-2B7B481EE23C}"/>
                </a:ext>
              </a:extLst>
            </p:cNvPr>
            <p:cNvSpPr/>
            <p:nvPr/>
          </p:nvSpPr>
          <p:spPr>
            <a:xfrm>
              <a:off x="55528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5" name="사각형: 둥근 모서리 24">
              <a:extLst>
                <a:ext uri="{FF2B5EF4-FFF2-40B4-BE49-F238E27FC236}">
                  <a16:creationId xmlns="" xmlns:a16="http://schemas.microsoft.com/office/drawing/2014/main" id="{8E7BE0EF-F76F-40AB-92D7-0279EE475587}"/>
                </a:ext>
              </a:extLst>
            </p:cNvPr>
            <p:cNvSpPr/>
            <p:nvPr/>
          </p:nvSpPr>
          <p:spPr>
            <a:xfrm>
              <a:off x="59592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C19A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6" name="사각형: 둥근 모서리 25">
              <a:extLst>
                <a:ext uri="{FF2B5EF4-FFF2-40B4-BE49-F238E27FC236}">
                  <a16:creationId xmlns="" xmlns:a16="http://schemas.microsoft.com/office/drawing/2014/main" id="{84392B30-CBFF-402C-9BA1-365FCF1558B1}"/>
                </a:ext>
              </a:extLst>
            </p:cNvPr>
            <p:cNvSpPr/>
            <p:nvPr/>
          </p:nvSpPr>
          <p:spPr>
            <a:xfrm>
              <a:off x="63656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7F0829C-FB9A-4F8C-98BA-997DEABEDC30}"/>
              </a:ext>
            </a:extLst>
          </p:cNvPr>
          <p:cNvSpPr txBox="1"/>
          <p:nvPr/>
        </p:nvSpPr>
        <p:spPr>
          <a:xfrm>
            <a:off x="5116435" y="764155"/>
            <a:ext cx="19627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="" xmlns:a16="http://schemas.microsoft.com/office/drawing/2014/main" id="{E1C8AEC9-A05E-4A6E-8244-D54F95670C0B}"/>
              </a:ext>
            </a:extLst>
          </p:cNvPr>
          <p:cNvGrpSpPr/>
          <p:nvPr/>
        </p:nvGrpSpPr>
        <p:grpSpPr>
          <a:xfrm rot="5400000">
            <a:off x="5992394" y="1013435"/>
            <a:ext cx="201141" cy="12192002"/>
            <a:chOff x="11391387" y="-14318"/>
            <a:chExt cx="815387" cy="7213628"/>
          </a:xfrm>
        </p:grpSpPr>
        <p:sp>
          <p:nvSpPr>
            <p:cNvPr id="18" name="직사각형 17">
              <a:extLst>
                <a:ext uri="{FF2B5EF4-FFF2-40B4-BE49-F238E27FC236}">
                  <a16:creationId xmlns="" xmlns:a16="http://schemas.microsoft.com/office/drawing/2014/main" id="{6FDC2A3C-28D8-4089-B29C-EB3ED9647727}"/>
                </a:ext>
              </a:extLst>
            </p:cNvPr>
            <p:cNvSpPr/>
            <p:nvPr/>
          </p:nvSpPr>
          <p:spPr>
            <a:xfrm rot="10800000">
              <a:off x="11807734" y="-14317"/>
              <a:ext cx="399040" cy="7213627"/>
            </a:xfrm>
            <a:prstGeom prst="rect">
              <a:avLst/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="" xmlns:a16="http://schemas.microsoft.com/office/drawing/2014/main" id="{C2654736-5EF8-424C-8E4C-55EE4E2BB8BE}"/>
                </a:ext>
              </a:extLst>
            </p:cNvPr>
            <p:cNvSpPr/>
            <p:nvPr/>
          </p:nvSpPr>
          <p:spPr>
            <a:xfrm rot="10800000">
              <a:off x="11391387" y="-14318"/>
              <a:ext cx="416346" cy="7213627"/>
            </a:xfrm>
            <a:prstGeom prst="rect">
              <a:avLst/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96E3AACC-AE0E-422F-99A8-CB6FF78D391A}"/>
              </a:ext>
            </a:extLst>
          </p:cNvPr>
          <p:cNvSpPr txBox="1"/>
          <p:nvPr/>
        </p:nvSpPr>
        <p:spPr>
          <a:xfrm>
            <a:off x="1528058" y="1890956"/>
            <a:ext cx="1620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oPubWorld바탕체 Medium" panose="00000600000000000000" pitchFamily="2" charset="-127"/>
                <a:ea typeface="KoPubWorld바탕체 Medium" panose="00000600000000000000" pitchFamily="2" charset="-127"/>
                <a:cs typeface="KoPubWorld바탕체 Medium" panose="00000600000000000000" pitchFamily="2" charset="-127"/>
              </a:rPr>
              <a:t>기대효과</a:t>
            </a:r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KoPubWorld바탕체 Medium" panose="00000600000000000000" pitchFamily="2" charset="-127"/>
              <a:ea typeface="KoPubWorld바탕체 Medium" panose="00000600000000000000" pitchFamily="2" charset="-127"/>
              <a:cs typeface="KoPubWorld바탕체 Medium" panose="00000600000000000000" pitchFamily="2" charset="-12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96E3AACC-AE0E-422F-99A8-CB6FF78D391A}"/>
              </a:ext>
            </a:extLst>
          </p:cNvPr>
          <p:cNvSpPr txBox="1"/>
          <p:nvPr/>
        </p:nvSpPr>
        <p:spPr>
          <a:xfrm>
            <a:off x="1967839" y="2911174"/>
            <a:ext cx="4340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oPubWorld바탕체 Medium" panose="00000600000000000000" pitchFamily="2" charset="-127"/>
                <a:ea typeface="KoPubWorld바탕체 Medium" panose="00000600000000000000" pitchFamily="2" charset="-127"/>
                <a:cs typeface="KoPubWorld바탕체 Medium" panose="00000600000000000000" pitchFamily="2" charset="-127"/>
              </a:rPr>
              <a:t>1. 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oPubWorld바탕체 Medium" panose="00000600000000000000" pitchFamily="2" charset="-127"/>
                <a:ea typeface="KoPubWorld바탕체 Medium" panose="00000600000000000000" pitchFamily="2" charset="-127"/>
                <a:cs typeface="KoPubWorld바탕체 Medium" panose="00000600000000000000" pitchFamily="2" charset="-127"/>
              </a:rPr>
              <a:t>효과적인 법안 처리</a:t>
            </a:r>
            <a:endParaRPr lang="ko-KR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KoPubWorld바탕체 Medium" panose="00000600000000000000" pitchFamily="2" charset="-127"/>
              <a:ea typeface="KoPubWorld바탕체 Medium" panose="00000600000000000000" pitchFamily="2" charset="-127"/>
              <a:cs typeface="KoPubWorld바탕체 Medium" panose="00000600000000000000" pitchFamily="2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96E3AACC-AE0E-422F-99A8-CB6FF78D391A}"/>
              </a:ext>
            </a:extLst>
          </p:cNvPr>
          <p:cNvSpPr txBox="1"/>
          <p:nvPr/>
        </p:nvSpPr>
        <p:spPr>
          <a:xfrm>
            <a:off x="1524211" y="3512287"/>
            <a:ext cx="6006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KoPubWorld바탕체 Medium" panose="00000600000000000000" pitchFamily="2" charset="-127"/>
                <a:ea typeface="KoPubWorld바탕체 Medium" panose="00000600000000000000" pitchFamily="2" charset="-127"/>
                <a:cs typeface="KoPubWorld바탕체 Medium" panose="00000600000000000000" pitchFamily="2" charset="-127"/>
              </a:rPr>
              <a:t>2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oPubWorld바탕체 Medium" panose="00000600000000000000" pitchFamily="2" charset="-127"/>
                <a:ea typeface="KoPubWorld바탕체 Medium" panose="00000600000000000000" pitchFamily="2" charset="-127"/>
                <a:cs typeface="KoPubWorld바탕체 Medium" panose="00000600000000000000" pitchFamily="2" charset="-127"/>
              </a:rPr>
              <a:t>. 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oPubWorld바탕체 Medium" panose="00000600000000000000" pitchFamily="2" charset="-127"/>
                <a:ea typeface="KoPubWorld바탕체 Medium" panose="00000600000000000000" pitchFamily="2" charset="-127"/>
                <a:cs typeface="KoPubWorld바탕체 Medium" panose="00000600000000000000" pitchFamily="2" charset="-127"/>
              </a:rPr>
              <a:t>민생 법안 계류법안 방지</a:t>
            </a:r>
            <a:endParaRPr lang="ko-KR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KoPubWorld바탕체 Medium" panose="00000600000000000000" pitchFamily="2" charset="-127"/>
              <a:ea typeface="KoPubWorld바탕체 Medium" panose="00000600000000000000" pitchFamily="2" charset="-127"/>
              <a:cs typeface="KoPubWorld바탕체 Medium" panose="00000600000000000000" pitchFamily="2" charset="-12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96E3AACC-AE0E-422F-99A8-CB6FF78D391A}"/>
              </a:ext>
            </a:extLst>
          </p:cNvPr>
          <p:cNvSpPr txBox="1"/>
          <p:nvPr/>
        </p:nvSpPr>
        <p:spPr>
          <a:xfrm>
            <a:off x="1611443" y="4113400"/>
            <a:ext cx="5038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oPubWorld바탕체 Medium" panose="00000600000000000000" pitchFamily="2" charset="-127"/>
                <a:ea typeface="KoPubWorld바탕체 Medium" panose="00000600000000000000" pitchFamily="2" charset="-127"/>
                <a:cs typeface="KoPubWorld바탕체 Medium" panose="00000600000000000000" pitchFamily="2" charset="-127"/>
              </a:rPr>
              <a:t>3. 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KoPubWorld바탕체 Medium" panose="00000600000000000000" pitchFamily="2" charset="-127"/>
                <a:ea typeface="KoPubWorld바탕체 Medium" panose="00000600000000000000" pitchFamily="2" charset="-127"/>
                <a:cs typeface="KoPubWorld바탕체 Medium" panose="00000600000000000000" pitchFamily="2" charset="-127"/>
              </a:rPr>
              <a:t>자유 민주주의 실현</a:t>
            </a:r>
            <a:endParaRPr lang="ko-KR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KoPubWorld바탕체 Medium" panose="00000600000000000000" pitchFamily="2" charset="-127"/>
              <a:ea typeface="KoPubWorld바탕체 Medium" panose="00000600000000000000" pitchFamily="2" charset="-127"/>
              <a:cs typeface="KoPubWorld바탕체 Medium" panose="000006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761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="" xmlns:a16="http://schemas.microsoft.com/office/drawing/2014/main" id="{17EFCF3A-70FA-4C2A-ABDA-4035CC53D732}"/>
              </a:ext>
            </a:extLst>
          </p:cNvPr>
          <p:cNvSpPr/>
          <p:nvPr/>
        </p:nvSpPr>
        <p:spPr>
          <a:xfrm>
            <a:off x="402820" y="477397"/>
            <a:ext cx="10578103" cy="64440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77" name="직사각형 76">
            <a:extLst>
              <a:ext uri="{FF2B5EF4-FFF2-40B4-BE49-F238E27FC236}">
                <a16:creationId xmlns="" xmlns:a16="http://schemas.microsoft.com/office/drawing/2014/main" id="{97082ADC-310C-4982-9319-1338EFC5F33D}"/>
              </a:ext>
            </a:extLst>
          </p:cNvPr>
          <p:cNvSpPr/>
          <p:nvPr/>
        </p:nvSpPr>
        <p:spPr>
          <a:xfrm rot="10800000">
            <a:off x="11807734" y="-14317"/>
            <a:ext cx="399040" cy="7213627"/>
          </a:xfrm>
          <a:prstGeom prst="rect">
            <a:avLst/>
          </a:prstGeom>
          <a:solidFill>
            <a:srgbClr val="114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highlight>
                <a:srgbClr val="FFFF00"/>
              </a:highlight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sp>
        <p:nvSpPr>
          <p:cNvPr id="78" name="직사각형 77">
            <a:extLst>
              <a:ext uri="{FF2B5EF4-FFF2-40B4-BE49-F238E27FC236}">
                <a16:creationId xmlns="" xmlns:a16="http://schemas.microsoft.com/office/drawing/2014/main" id="{38C9A375-368B-47F3-8AEC-A3078AB627FD}"/>
              </a:ext>
            </a:extLst>
          </p:cNvPr>
          <p:cNvSpPr/>
          <p:nvPr/>
        </p:nvSpPr>
        <p:spPr>
          <a:xfrm rot="10800000">
            <a:off x="11391387" y="-14318"/>
            <a:ext cx="416346" cy="7213627"/>
          </a:xfrm>
          <a:prstGeom prst="rect">
            <a:avLst/>
          </a:prstGeom>
          <a:solidFill>
            <a:srgbClr val="BB2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highlight>
                <a:srgbClr val="FFFF00"/>
              </a:highlight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="" xmlns:a16="http://schemas.microsoft.com/office/drawing/2014/main" id="{B218A3F5-02DB-4EC4-9C78-039A085C014B}"/>
              </a:ext>
            </a:extLst>
          </p:cNvPr>
          <p:cNvSpPr/>
          <p:nvPr/>
        </p:nvSpPr>
        <p:spPr>
          <a:xfrm rot="5400000">
            <a:off x="5903116" y="-4045255"/>
            <a:ext cx="370481" cy="12192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highlight>
                <a:srgbClr val="FFFF00"/>
              </a:highlight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5F3715A9-AABF-49E8-8972-1CAC08488C48}"/>
              </a:ext>
            </a:extLst>
          </p:cNvPr>
          <p:cNvSpPr txBox="1"/>
          <p:nvPr/>
        </p:nvSpPr>
        <p:spPr>
          <a:xfrm>
            <a:off x="4144472" y="3207774"/>
            <a:ext cx="30947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b="1" dirty="0" smtClean="0">
                <a:solidFill>
                  <a:srgbClr val="11446C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감사합니다</a:t>
            </a:r>
            <a:endParaRPr lang="ko-KR" altLang="en-US" sz="4400" b="1" dirty="0">
              <a:solidFill>
                <a:srgbClr val="11446C"/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808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="" xmlns:a16="http://schemas.microsoft.com/office/drawing/2014/main" id="{9D7420A0-939F-4809-9A2D-E6A2AD8BEAB2}"/>
              </a:ext>
            </a:extLst>
          </p:cNvPr>
          <p:cNvGrpSpPr/>
          <p:nvPr/>
        </p:nvGrpSpPr>
        <p:grpSpPr>
          <a:xfrm>
            <a:off x="5749340" y="5708116"/>
            <a:ext cx="680084" cy="701992"/>
            <a:chOff x="5749340" y="5708116"/>
            <a:chExt cx="680084" cy="701992"/>
          </a:xfrm>
        </p:grpSpPr>
        <p:sp>
          <p:nvSpPr>
            <p:cNvPr id="128" name="타원 127">
              <a:extLst>
                <a:ext uri="{FF2B5EF4-FFF2-40B4-BE49-F238E27FC236}">
                  <a16:creationId xmlns="" xmlns:a16="http://schemas.microsoft.com/office/drawing/2014/main" id="{A926640D-1822-458E-9F73-F75AE77EBEF1}"/>
                </a:ext>
              </a:extLst>
            </p:cNvPr>
            <p:cNvSpPr/>
            <p:nvPr/>
          </p:nvSpPr>
          <p:spPr>
            <a:xfrm>
              <a:off x="5749340" y="5708116"/>
              <a:ext cx="680084" cy="701992"/>
            </a:xfrm>
            <a:prstGeom prst="ellipse">
              <a:avLst/>
            </a:prstGeom>
            <a:noFill/>
            <a:ln w="19050" cmpd="dbl">
              <a:solidFill>
                <a:srgbClr val="A87C54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29" name="타원 128">
              <a:extLst>
                <a:ext uri="{FF2B5EF4-FFF2-40B4-BE49-F238E27FC236}">
                  <a16:creationId xmlns="" xmlns:a16="http://schemas.microsoft.com/office/drawing/2014/main" id="{2FCB477D-BA80-4DA4-9190-57BD077C0843}"/>
                </a:ext>
              </a:extLst>
            </p:cNvPr>
            <p:cNvSpPr/>
            <p:nvPr/>
          </p:nvSpPr>
          <p:spPr>
            <a:xfrm>
              <a:off x="5752989" y="5718079"/>
              <a:ext cx="671569" cy="682065"/>
            </a:xfrm>
            <a:prstGeom prst="ellipse">
              <a:avLst/>
            </a:prstGeom>
            <a:solidFill>
              <a:srgbClr val="5931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30" name="타원 129">
              <a:extLst>
                <a:ext uri="{FF2B5EF4-FFF2-40B4-BE49-F238E27FC236}">
                  <a16:creationId xmlns="" xmlns:a16="http://schemas.microsoft.com/office/drawing/2014/main" id="{96B4D672-4057-43F7-AE00-F0F72079121A}"/>
                </a:ext>
              </a:extLst>
            </p:cNvPr>
            <p:cNvSpPr/>
            <p:nvPr/>
          </p:nvSpPr>
          <p:spPr>
            <a:xfrm>
              <a:off x="5779907" y="5745804"/>
              <a:ext cx="620850" cy="627003"/>
            </a:xfrm>
            <a:prstGeom prst="ellipse">
              <a:avLst/>
            </a:prstGeom>
            <a:solidFill>
              <a:srgbClr val="FFFFFF"/>
            </a:solidFill>
            <a:ln w="76200">
              <a:noFill/>
              <a:prstDash val="sysDot"/>
            </a:ln>
            <a:effectLst>
              <a:innerShdw blurRad="304800" dir="2940000">
                <a:srgbClr val="E4D5BC">
                  <a:alpha val="47000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 dirty="0">
                <a:solidFill>
                  <a:srgbClr val="A87C54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31" name="타원 130">
              <a:extLst>
                <a:ext uri="{FF2B5EF4-FFF2-40B4-BE49-F238E27FC236}">
                  <a16:creationId xmlns="" xmlns:a16="http://schemas.microsoft.com/office/drawing/2014/main" id="{FF1D57C4-B151-4B70-8A07-DC69144668F8}"/>
                </a:ext>
              </a:extLst>
            </p:cNvPr>
            <p:cNvSpPr/>
            <p:nvPr/>
          </p:nvSpPr>
          <p:spPr>
            <a:xfrm>
              <a:off x="5894872" y="5765162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32" name="타원 131">
              <a:extLst>
                <a:ext uri="{FF2B5EF4-FFF2-40B4-BE49-F238E27FC236}">
                  <a16:creationId xmlns="" xmlns:a16="http://schemas.microsoft.com/office/drawing/2014/main" id="{C7FAEE1C-0AA0-4581-A8D7-FA78D3C11567}"/>
                </a:ext>
              </a:extLst>
            </p:cNvPr>
            <p:cNvSpPr/>
            <p:nvPr/>
          </p:nvSpPr>
          <p:spPr>
            <a:xfrm>
              <a:off x="5825982" y="5824102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33" name="타원 132">
              <a:extLst>
                <a:ext uri="{FF2B5EF4-FFF2-40B4-BE49-F238E27FC236}">
                  <a16:creationId xmlns="" xmlns:a16="http://schemas.microsoft.com/office/drawing/2014/main" id="{64B68571-443B-4B83-96F4-62D97D91BBB2}"/>
                </a:ext>
              </a:extLst>
            </p:cNvPr>
            <p:cNvSpPr/>
            <p:nvPr/>
          </p:nvSpPr>
          <p:spPr>
            <a:xfrm>
              <a:off x="5780573" y="5902554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34" name="타원 133">
              <a:extLst>
                <a:ext uri="{FF2B5EF4-FFF2-40B4-BE49-F238E27FC236}">
                  <a16:creationId xmlns="" xmlns:a16="http://schemas.microsoft.com/office/drawing/2014/main" id="{DE227023-0BEB-4BAD-8DC4-EBAA61180C7D}"/>
                </a:ext>
              </a:extLst>
            </p:cNvPr>
            <p:cNvSpPr/>
            <p:nvPr/>
          </p:nvSpPr>
          <p:spPr>
            <a:xfrm>
              <a:off x="5757857" y="6087724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35" name="타원 134">
              <a:extLst>
                <a:ext uri="{FF2B5EF4-FFF2-40B4-BE49-F238E27FC236}">
                  <a16:creationId xmlns="" xmlns:a16="http://schemas.microsoft.com/office/drawing/2014/main" id="{09661393-A45A-421E-B501-C5DB36371331}"/>
                </a:ext>
              </a:extLst>
            </p:cNvPr>
            <p:cNvSpPr/>
            <p:nvPr/>
          </p:nvSpPr>
          <p:spPr>
            <a:xfrm>
              <a:off x="6062023" y="5718079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36" name="타원 135">
              <a:extLst>
                <a:ext uri="{FF2B5EF4-FFF2-40B4-BE49-F238E27FC236}">
                  <a16:creationId xmlns="" xmlns:a16="http://schemas.microsoft.com/office/drawing/2014/main" id="{E7FA51B9-43CA-4FF8-90C0-0C2F8AABF712}"/>
                </a:ext>
              </a:extLst>
            </p:cNvPr>
            <p:cNvSpPr/>
            <p:nvPr/>
          </p:nvSpPr>
          <p:spPr>
            <a:xfrm>
              <a:off x="6157831" y="5729680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37" name="타원 136">
              <a:extLst>
                <a:ext uri="{FF2B5EF4-FFF2-40B4-BE49-F238E27FC236}">
                  <a16:creationId xmlns="" xmlns:a16="http://schemas.microsoft.com/office/drawing/2014/main" id="{BD5A5B84-BADA-4A74-9E78-1FFF19090ECC}"/>
                </a:ext>
              </a:extLst>
            </p:cNvPr>
            <p:cNvSpPr/>
            <p:nvPr/>
          </p:nvSpPr>
          <p:spPr>
            <a:xfrm>
              <a:off x="6243289" y="5778923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38" name="타원 137">
              <a:extLst>
                <a:ext uri="{FF2B5EF4-FFF2-40B4-BE49-F238E27FC236}">
                  <a16:creationId xmlns="" xmlns:a16="http://schemas.microsoft.com/office/drawing/2014/main" id="{4C3E89F1-5067-4D5C-80CD-A9AAB4A3384B}"/>
                </a:ext>
              </a:extLst>
            </p:cNvPr>
            <p:cNvSpPr/>
            <p:nvPr/>
          </p:nvSpPr>
          <p:spPr>
            <a:xfrm>
              <a:off x="6311104" y="5853113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39" name="타원 138">
              <a:extLst>
                <a:ext uri="{FF2B5EF4-FFF2-40B4-BE49-F238E27FC236}">
                  <a16:creationId xmlns="" xmlns:a16="http://schemas.microsoft.com/office/drawing/2014/main" id="{FB0F7550-A04C-4ED1-A5E2-0F4271F82545}"/>
                </a:ext>
              </a:extLst>
            </p:cNvPr>
            <p:cNvSpPr/>
            <p:nvPr/>
          </p:nvSpPr>
          <p:spPr>
            <a:xfrm>
              <a:off x="6345550" y="5937538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40" name="타원 139">
              <a:extLst>
                <a:ext uri="{FF2B5EF4-FFF2-40B4-BE49-F238E27FC236}">
                  <a16:creationId xmlns="" xmlns:a16="http://schemas.microsoft.com/office/drawing/2014/main" id="{1ACF9ED1-4D78-4FB7-91DB-950CCF648330}"/>
                </a:ext>
              </a:extLst>
            </p:cNvPr>
            <p:cNvSpPr/>
            <p:nvPr/>
          </p:nvSpPr>
          <p:spPr>
            <a:xfrm>
              <a:off x="6360532" y="6027876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41" name="타원 140">
              <a:extLst>
                <a:ext uri="{FF2B5EF4-FFF2-40B4-BE49-F238E27FC236}">
                  <a16:creationId xmlns="" xmlns:a16="http://schemas.microsoft.com/office/drawing/2014/main" id="{DC227F5C-72E3-494E-A884-414BE354DA76}"/>
                </a:ext>
              </a:extLst>
            </p:cNvPr>
            <p:cNvSpPr/>
            <p:nvPr/>
          </p:nvSpPr>
          <p:spPr>
            <a:xfrm>
              <a:off x="6338709" y="6117616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42" name="타원 141">
              <a:extLst>
                <a:ext uri="{FF2B5EF4-FFF2-40B4-BE49-F238E27FC236}">
                  <a16:creationId xmlns="" xmlns:a16="http://schemas.microsoft.com/office/drawing/2014/main" id="{00A4B0B5-9E81-4317-A945-4D2302CC8F6E}"/>
                </a:ext>
              </a:extLst>
            </p:cNvPr>
            <p:cNvSpPr/>
            <p:nvPr/>
          </p:nvSpPr>
          <p:spPr>
            <a:xfrm>
              <a:off x="6306849" y="6196634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43" name="타원 142">
              <a:extLst>
                <a:ext uri="{FF2B5EF4-FFF2-40B4-BE49-F238E27FC236}">
                  <a16:creationId xmlns="" xmlns:a16="http://schemas.microsoft.com/office/drawing/2014/main" id="{7E1006BC-DB8C-4BDF-8343-8724EB44359E}"/>
                </a:ext>
              </a:extLst>
            </p:cNvPr>
            <p:cNvSpPr/>
            <p:nvPr/>
          </p:nvSpPr>
          <p:spPr>
            <a:xfrm>
              <a:off x="6257728" y="6257180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44" name="타원 143">
              <a:extLst>
                <a:ext uri="{FF2B5EF4-FFF2-40B4-BE49-F238E27FC236}">
                  <a16:creationId xmlns="" xmlns:a16="http://schemas.microsoft.com/office/drawing/2014/main" id="{62731A87-F274-4948-A1D2-1135EB3F6E34}"/>
                </a:ext>
              </a:extLst>
            </p:cNvPr>
            <p:cNvSpPr/>
            <p:nvPr/>
          </p:nvSpPr>
          <p:spPr>
            <a:xfrm>
              <a:off x="6175416" y="6308690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45" name="타원 144">
              <a:extLst>
                <a:ext uri="{FF2B5EF4-FFF2-40B4-BE49-F238E27FC236}">
                  <a16:creationId xmlns="" xmlns:a16="http://schemas.microsoft.com/office/drawing/2014/main" id="{50E1F692-311B-4F4E-BB84-2F6C6C1C043B}"/>
                </a:ext>
              </a:extLst>
            </p:cNvPr>
            <p:cNvSpPr/>
            <p:nvPr/>
          </p:nvSpPr>
          <p:spPr>
            <a:xfrm>
              <a:off x="6084416" y="6330178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46" name="타원 145">
              <a:extLst>
                <a:ext uri="{FF2B5EF4-FFF2-40B4-BE49-F238E27FC236}">
                  <a16:creationId xmlns="" xmlns:a16="http://schemas.microsoft.com/office/drawing/2014/main" id="{C0632C7D-69DD-402C-ACA0-38E6A63311B0}"/>
                </a:ext>
              </a:extLst>
            </p:cNvPr>
            <p:cNvSpPr/>
            <p:nvPr/>
          </p:nvSpPr>
          <p:spPr>
            <a:xfrm>
              <a:off x="5989626" y="6324462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47" name="타원 146">
              <a:extLst>
                <a:ext uri="{FF2B5EF4-FFF2-40B4-BE49-F238E27FC236}">
                  <a16:creationId xmlns="" xmlns:a16="http://schemas.microsoft.com/office/drawing/2014/main" id="{D384AC0C-C669-48BC-B346-513384D34BBA}"/>
                </a:ext>
              </a:extLst>
            </p:cNvPr>
            <p:cNvSpPr/>
            <p:nvPr/>
          </p:nvSpPr>
          <p:spPr>
            <a:xfrm>
              <a:off x="5906034" y="6286662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48" name="타원 147">
              <a:extLst>
                <a:ext uri="{FF2B5EF4-FFF2-40B4-BE49-F238E27FC236}">
                  <a16:creationId xmlns="" xmlns:a16="http://schemas.microsoft.com/office/drawing/2014/main" id="{50F221B6-23E2-439B-9D8E-D0624B963364}"/>
                </a:ext>
              </a:extLst>
            </p:cNvPr>
            <p:cNvSpPr/>
            <p:nvPr/>
          </p:nvSpPr>
          <p:spPr>
            <a:xfrm>
              <a:off x="5837142" y="6238446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49" name="타원 148">
              <a:extLst>
                <a:ext uri="{FF2B5EF4-FFF2-40B4-BE49-F238E27FC236}">
                  <a16:creationId xmlns="" xmlns:a16="http://schemas.microsoft.com/office/drawing/2014/main" id="{E04A43FF-3B8F-44F1-BE10-C19649DB0AB2}"/>
                </a:ext>
              </a:extLst>
            </p:cNvPr>
            <p:cNvSpPr/>
            <p:nvPr/>
          </p:nvSpPr>
          <p:spPr>
            <a:xfrm>
              <a:off x="5789720" y="6163407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50" name="타원 149">
              <a:extLst>
                <a:ext uri="{FF2B5EF4-FFF2-40B4-BE49-F238E27FC236}">
                  <a16:creationId xmlns="" xmlns:a16="http://schemas.microsoft.com/office/drawing/2014/main" id="{D5319A2B-713C-4E71-9D06-47851B3C7A27}"/>
                </a:ext>
              </a:extLst>
            </p:cNvPr>
            <p:cNvSpPr/>
            <p:nvPr/>
          </p:nvSpPr>
          <p:spPr>
            <a:xfrm>
              <a:off x="5757922" y="5991109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51" name="타원 150">
              <a:extLst>
                <a:ext uri="{FF2B5EF4-FFF2-40B4-BE49-F238E27FC236}">
                  <a16:creationId xmlns="" xmlns:a16="http://schemas.microsoft.com/office/drawing/2014/main" id="{FEA97865-FA62-4F01-8F22-2F0ED6D18F83}"/>
                </a:ext>
              </a:extLst>
            </p:cNvPr>
            <p:cNvSpPr/>
            <p:nvPr/>
          </p:nvSpPr>
          <p:spPr>
            <a:xfrm>
              <a:off x="5970377" y="5729680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="" xmlns:a16="http://schemas.microsoft.com/office/drawing/2014/main" id="{15958F31-9CC5-4013-A301-F04A4333251B}"/>
              </a:ext>
            </a:extLst>
          </p:cNvPr>
          <p:cNvGrpSpPr/>
          <p:nvPr/>
        </p:nvGrpSpPr>
        <p:grpSpPr>
          <a:xfrm>
            <a:off x="4675034" y="2651765"/>
            <a:ext cx="2794101" cy="2857820"/>
            <a:chOff x="4693983" y="2651765"/>
            <a:chExt cx="2794101" cy="2857820"/>
          </a:xfrm>
        </p:grpSpPr>
        <p:sp>
          <p:nvSpPr>
            <p:cNvPr id="43" name="타원 42">
              <a:extLst>
                <a:ext uri="{FF2B5EF4-FFF2-40B4-BE49-F238E27FC236}">
                  <a16:creationId xmlns="" xmlns:a16="http://schemas.microsoft.com/office/drawing/2014/main" id="{8F756B3A-9E74-40FF-B02A-B4C7A3DD767B}"/>
                </a:ext>
              </a:extLst>
            </p:cNvPr>
            <p:cNvSpPr/>
            <p:nvPr/>
          </p:nvSpPr>
          <p:spPr>
            <a:xfrm>
              <a:off x="4693983" y="2651765"/>
              <a:ext cx="2794101" cy="2857820"/>
            </a:xfrm>
            <a:prstGeom prst="ellipse">
              <a:avLst/>
            </a:prstGeom>
            <a:noFill/>
            <a:ln w="60325" cmpd="dbl">
              <a:solidFill>
                <a:srgbClr val="4A201B"/>
              </a:solidFill>
              <a:prstDash val="solid"/>
            </a:ln>
            <a:effectLst>
              <a:outerShdw blurRad="63500" sx="102000" sy="102000" algn="ctr" rotWithShape="0">
                <a:srgbClr val="4A201B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44" name="타원 43">
              <a:extLst>
                <a:ext uri="{FF2B5EF4-FFF2-40B4-BE49-F238E27FC236}">
                  <a16:creationId xmlns="" xmlns:a16="http://schemas.microsoft.com/office/drawing/2014/main" id="{63593F84-0200-4B88-A6D1-A0B781117C09}"/>
                </a:ext>
              </a:extLst>
            </p:cNvPr>
            <p:cNvSpPr/>
            <p:nvPr/>
          </p:nvSpPr>
          <p:spPr>
            <a:xfrm>
              <a:off x="4708974" y="2669083"/>
              <a:ext cx="2759117" cy="2826472"/>
            </a:xfrm>
            <a:prstGeom prst="ellipse">
              <a:avLst/>
            </a:prstGeom>
            <a:solidFill>
              <a:srgbClr val="5931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45" name="타원 44">
              <a:extLst>
                <a:ext uri="{FF2B5EF4-FFF2-40B4-BE49-F238E27FC236}">
                  <a16:creationId xmlns="" xmlns:a16="http://schemas.microsoft.com/office/drawing/2014/main" id="{2DF3D85A-05E1-482C-98B3-8DBA0AC5BFC1}"/>
                </a:ext>
              </a:extLst>
            </p:cNvPr>
            <p:cNvSpPr/>
            <p:nvPr/>
          </p:nvSpPr>
          <p:spPr>
            <a:xfrm>
              <a:off x="4820020" y="2776217"/>
              <a:ext cx="2550741" cy="2552540"/>
            </a:xfrm>
            <a:prstGeom prst="ellipse">
              <a:avLst/>
            </a:prstGeom>
            <a:solidFill>
              <a:srgbClr val="FFFFFF"/>
            </a:solidFill>
            <a:ln w="76200">
              <a:noFill/>
              <a:prstDash val="sysDot"/>
            </a:ln>
            <a:effectLst>
              <a:innerShdw blurRad="304800" dir="2940000">
                <a:srgbClr val="E4D5BC">
                  <a:alpha val="47000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2800" dirty="0" smtClean="0">
                  <a:solidFill>
                    <a:srgbClr val="A87C54"/>
                  </a:solidFill>
                  <a:latin typeface="조선일보명조" panose="02030304000000000000" pitchFamily="18" charset="-127"/>
                  <a:ea typeface="조선일보명조" panose="02030304000000000000" pitchFamily="18" charset="-127"/>
                  <a:cs typeface="조선일보명조" panose="02030304000000000000" pitchFamily="18" charset="-127"/>
                </a:rPr>
                <a:t>제안 이유</a:t>
              </a:r>
              <a:endParaRPr lang="ko-KR" altLang="en-US" sz="2800" dirty="0">
                <a:solidFill>
                  <a:srgbClr val="A87C54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46" name="타원 45">
              <a:extLst>
                <a:ext uri="{FF2B5EF4-FFF2-40B4-BE49-F238E27FC236}">
                  <a16:creationId xmlns="" xmlns:a16="http://schemas.microsoft.com/office/drawing/2014/main" id="{CCF9EFB1-1381-4965-853C-12A3D0FFC1AE}"/>
                </a:ext>
              </a:extLst>
            </p:cNvPr>
            <p:cNvSpPr/>
            <p:nvPr/>
          </p:nvSpPr>
          <p:spPr>
            <a:xfrm>
              <a:off x="5291896" y="2884000"/>
              <a:ext cx="283039" cy="284835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1143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47" name="타원 46">
              <a:extLst>
                <a:ext uri="{FF2B5EF4-FFF2-40B4-BE49-F238E27FC236}">
                  <a16:creationId xmlns="" xmlns:a16="http://schemas.microsoft.com/office/drawing/2014/main" id="{DC31CB48-2F15-4B5A-8E17-7611AA4E074A}"/>
                </a:ext>
              </a:extLst>
            </p:cNvPr>
            <p:cNvSpPr/>
            <p:nvPr/>
          </p:nvSpPr>
          <p:spPr>
            <a:xfrm>
              <a:off x="5008864" y="3123947"/>
              <a:ext cx="283039" cy="284835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1143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48" name="타원 47">
              <a:extLst>
                <a:ext uri="{FF2B5EF4-FFF2-40B4-BE49-F238E27FC236}">
                  <a16:creationId xmlns="" xmlns:a16="http://schemas.microsoft.com/office/drawing/2014/main" id="{5F3FC7C2-BA4B-4049-8C19-F989ED1C0E67}"/>
                </a:ext>
              </a:extLst>
            </p:cNvPr>
            <p:cNvSpPr/>
            <p:nvPr/>
          </p:nvSpPr>
          <p:spPr>
            <a:xfrm>
              <a:off x="4806173" y="3443331"/>
              <a:ext cx="283039" cy="284835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1143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49" name="타원 48">
              <a:extLst>
                <a:ext uri="{FF2B5EF4-FFF2-40B4-BE49-F238E27FC236}">
                  <a16:creationId xmlns="" xmlns:a16="http://schemas.microsoft.com/office/drawing/2014/main" id="{8A159C12-372D-4E44-94B8-AB82A320B775}"/>
                </a:ext>
              </a:extLst>
            </p:cNvPr>
            <p:cNvSpPr/>
            <p:nvPr/>
          </p:nvSpPr>
          <p:spPr>
            <a:xfrm>
              <a:off x="4728975" y="4197155"/>
              <a:ext cx="283039" cy="284835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1143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50" name="타원 49">
              <a:extLst>
                <a:ext uri="{FF2B5EF4-FFF2-40B4-BE49-F238E27FC236}">
                  <a16:creationId xmlns="" xmlns:a16="http://schemas.microsoft.com/office/drawing/2014/main" id="{166FAD73-E9C1-4939-BD5A-9CBB7B3823D8}"/>
                </a:ext>
              </a:extLst>
            </p:cNvPr>
            <p:cNvSpPr/>
            <p:nvPr/>
          </p:nvSpPr>
          <p:spPr>
            <a:xfrm>
              <a:off x="5978630" y="2692326"/>
              <a:ext cx="283039" cy="284835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1143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51" name="타원 50">
              <a:extLst>
                <a:ext uri="{FF2B5EF4-FFF2-40B4-BE49-F238E27FC236}">
                  <a16:creationId xmlns="" xmlns:a16="http://schemas.microsoft.com/office/drawing/2014/main" id="{77E0DCCC-396D-442C-9AC5-8D688870CD13}"/>
                </a:ext>
              </a:extLst>
            </p:cNvPr>
            <p:cNvSpPr/>
            <p:nvPr/>
          </p:nvSpPr>
          <p:spPr>
            <a:xfrm>
              <a:off x="6372254" y="2739551"/>
              <a:ext cx="283039" cy="284835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1143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52" name="타원 51">
              <a:extLst>
                <a:ext uri="{FF2B5EF4-FFF2-40B4-BE49-F238E27FC236}">
                  <a16:creationId xmlns="" xmlns:a16="http://schemas.microsoft.com/office/drawing/2014/main" id="{2AB14827-1FAB-4D2A-83C8-C4CCB521F7C0}"/>
                </a:ext>
              </a:extLst>
            </p:cNvPr>
            <p:cNvSpPr/>
            <p:nvPr/>
          </p:nvSpPr>
          <p:spPr>
            <a:xfrm>
              <a:off x="6723357" y="2940020"/>
              <a:ext cx="283039" cy="284835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1143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53" name="타원 52">
              <a:extLst>
                <a:ext uri="{FF2B5EF4-FFF2-40B4-BE49-F238E27FC236}">
                  <a16:creationId xmlns="" xmlns:a16="http://schemas.microsoft.com/office/drawing/2014/main" id="{4303CD00-EF6B-4BEE-AE29-D4DB9E688DAF}"/>
                </a:ext>
              </a:extLst>
            </p:cNvPr>
            <p:cNvSpPr/>
            <p:nvPr/>
          </p:nvSpPr>
          <p:spPr>
            <a:xfrm>
              <a:off x="7001971" y="3242049"/>
              <a:ext cx="283039" cy="284835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1143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54" name="타원 53">
              <a:extLst>
                <a:ext uri="{FF2B5EF4-FFF2-40B4-BE49-F238E27FC236}">
                  <a16:creationId xmlns="" xmlns:a16="http://schemas.microsoft.com/office/drawing/2014/main" id="{DF305E6F-A02C-4A6F-8D6E-00638AC62B65}"/>
                </a:ext>
              </a:extLst>
            </p:cNvPr>
            <p:cNvSpPr/>
            <p:nvPr/>
          </p:nvSpPr>
          <p:spPr>
            <a:xfrm>
              <a:off x="7143491" y="3585745"/>
              <a:ext cx="283039" cy="284835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1143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55" name="타원 54">
              <a:extLst>
                <a:ext uri="{FF2B5EF4-FFF2-40B4-BE49-F238E27FC236}">
                  <a16:creationId xmlns="" xmlns:a16="http://schemas.microsoft.com/office/drawing/2014/main" id="{EF619B2E-BF2F-42E0-9A5F-E81D79305B3D}"/>
                </a:ext>
              </a:extLst>
            </p:cNvPr>
            <p:cNvSpPr/>
            <p:nvPr/>
          </p:nvSpPr>
          <p:spPr>
            <a:xfrm>
              <a:off x="7205045" y="3953511"/>
              <a:ext cx="283039" cy="284835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1143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56" name="타원 55">
              <a:extLst>
                <a:ext uri="{FF2B5EF4-FFF2-40B4-BE49-F238E27FC236}">
                  <a16:creationId xmlns="" xmlns:a16="http://schemas.microsoft.com/office/drawing/2014/main" id="{835A2053-0D54-495A-8757-BF93FD23F228}"/>
                </a:ext>
              </a:extLst>
            </p:cNvPr>
            <p:cNvSpPr/>
            <p:nvPr/>
          </p:nvSpPr>
          <p:spPr>
            <a:xfrm>
              <a:off x="7115383" y="4318846"/>
              <a:ext cx="283039" cy="284835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1143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57" name="타원 56">
              <a:extLst>
                <a:ext uri="{FF2B5EF4-FFF2-40B4-BE49-F238E27FC236}">
                  <a16:creationId xmlns="" xmlns:a16="http://schemas.microsoft.com/office/drawing/2014/main" id="{FB77660C-EF93-4815-9BD7-21540732F951}"/>
                </a:ext>
              </a:extLst>
            </p:cNvPr>
            <p:cNvSpPr/>
            <p:nvPr/>
          </p:nvSpPr>
          <p:spPr>
            <a:xfrm>
              <a:off x="6984490" y="4640529"/>
              <a:ext cx="283039" cy="284835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1143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58" name="타원 57">
              <a:extLst>
                <a:ext uri="{FF2B5EF4-FFF2-40B4-BE49-F238E27FC236}">
                  <a16:creationId xmlns="" xmlns:a16="http://schemas.microsoft.com/office/drawing/2014/main" id="{5C9A3146-6704-4A61-88F5-972235DFF861}"/>
                </a:ext>
              </a:extLst>
            </p:cNvPr>
            <p:cNvSpPr/>
            <p:nvPr/>
          </p:nvSpPr>
          <p:spPr>
            <a:xfrm>
              <a:off x="6782676" y="4887015"/>
              <a:ext cx="283039" cy="284835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1143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59" name="타원 58">
              <a:extLst>
                <a:ext uri="{FF2B5EF4-FFF2-40B4-BE49-F238E27FC236}">
                  <a16:creationId xmlns="" xmlns:a16="http://schemas.microsoft.com/office/drawing/2014/main" id="{33425903-69E0-4A9B-8E06-43A26CBB84FF}"/>
                </a:ext>
              </a:extLst>
            </p:cNvPr>
            <p:cNvSpPr/>
            <p:nvPr/>
          </p:nvSpPr>
          <p:spPr>
            <a:xfrm>
              <a:off x="6444502" y="5096711"/>
              <a:ext cx="283039" cy="284835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1143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60" name="타원 59">
              <a:extLst>
                <a:ext uri="{FF2B5EF4-FFF2-40B4-BE49-F238E27FC236}">
                  <a16:creationId xmlns="" xmlns:a16="http://schemas.microsoft.com/office/drawing/2014/main" id="{EC709581-6839-4451-9706-5DC4F1717F52}"/>
                </a:ext>
              </a:extLst>
            </p:cNvPr>
            <p:cNvSpPr/>
            <p:nvPr/>
          </p:nvSpPr>
          <p:spPr>
            <a:xfrm>
              <a:off x="6070632" y="5184189"/>
              <a:ext cx="283039" cy="284835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1143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61" name="타원 60">
              <a:extLst>
                <a:ext uri="{FF2B5EF4-FFF2-40B4-BE49-F238E27FC236}">
                  <a16:creationId xmlns="" xmlns:a16="http://schemas.microsoft.com/office/drawing/2014/main" id="{E61C745A-C57C-41FD-B4A7-5BF931D95031}"/>
                </a:ext>
              </a:extLst>
            </p:cNvPr>
            <p:cNvSpPr/>
            <p:nvPr/>
          </p:nvSpPr>
          <p:spPr>
            <a:xfrm>
              <a:off x="5678958" y="5172553"/>
              <a:ext cx="283039" cy="284835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1143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62" name="타원 61">
              <a:extLst>
                <a:ext uri="{FF2B5EF4-FFF2-40B4-BE49-F238E27FC236}">
                  <a16:creationId xmlns="" xmlns:a16="http://schemas.microsoft.com/office/drawing/2014/main" id="{6021BD1A-8AA7-4E56-B9A3-8CFB1594C581}"/>
                </a:ext>
              </a:extLst>
            </p:cNvPr>
            <p:cNvSpPr/>
            <p:nvPr/>
          </p:nvSpPr>
          <p:spPr>
            <a:xfrm>
              <a:off x="5337754" y="5007036"/>
              <a:ext cx="283039" cy="284835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1143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63" name="타원 62">
              <a:extLst>
                <a:ext uri="{FF2B5EF4-FFF2-40B4-BE49-F238E27FC236}">
                  <a16:creationId xmlns="" xmlns:a16="http://schemas.microsoft.com/office/drawing/2014/main" id="{3567162D-EDB1-441F-9E6E-40707AD145BB}"/>
                </a:ext>
              </a:extLst>
            </p:cNvPr>
            <p:cNvSpPr/>
            <p:nvPr/>
          </p:nvSpPr>
          <p:spPr>
            <a:xfrm>
              <a:off x="5067216" y="4822721"/>
              <a:ext cx="283039" cy="284835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1143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64" name="타원 63">
              <a:extLst>
                <a:ext uri="{FF2B5EF4-FFF2-40B4-BE49-F238E27FC236}">
                  <a16:creationId xmlns="" xmlns:a16="http://schemas.microsoft.com/office/drawing/2014/main" id="{C7B2BAD5-9DD0-46FF-BAA1-12B0B8053E1B}"/>
                </a:ext>
              </a:extLst>
            </p:cNvPr>
            <p:cNvSpPr/>
            <p:nvPr/>
          </p:nvSpPr>
          <p:spPr>
            <a:xfrm>
              <a:off x="4859883" y="4505262"/>
              <a:ext cx="283039" cy="284835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1143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65" name="타원 64">
              <a:extLst>
                <a:ext uri="{FF2B5EF4-FFF2-40B4-BE49-F238E27FC236}">
                  <a16:creationId xmlns="" xmlns:a16="http://schemas.microsoft.com/office/drawing/2014/main" id="{A19EDE6B-73BE-45EE-94E2-EDFEAA7C0AA6}"/>
                </a:ext>
              </a:extLst>
            </p:cNvPr>
            <p:cNvSpPr/>
            <p:nvPr/>
          </p:nvSpPr>
          <p:spPr>
            <a:xfrm>
              <a:off x="4702765" y="3816106"/>
              <a:ext cx="283039" cy="284835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1143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66" name="타원 65">
              <a:extLst>
                <a:ext uri="{FF2B5EF4-FFF2-40B4-BE49-F238E27FC236}">
                  <a16:creationId xmlns="" xmlns:a16="http://schemas.microsoft.com/office/drawing/2014/main" id="{6B3F0A9E-6E4A-4173-9169-562A161C49FA}"/>
                </a:ext>
              </a:extLst>
            </p:cNvPr>
            <p:cNvSpPr/>
            <p:nvPr/>
          </p:nvSpPr>
          <p:spPr>
            <a:xfrm>
              <a:off x="5602105" y="2739551"/>
              <a:ext cx="283039" cy="284835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1143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</p:grpSp>
      <p:cxnSp>
        <p:nvCxnSpPr>
          <p:cNvPr id="219" name="직선 연결선 218">
            <a:extLst>
              <a:ext uri="{FF2B5EF4-FFF2-40B4-BE49-F238E27FC236}">
                <a16:creationId xmlns="" xmlns:a16="http://schemas.microsoft.com/office/drawing/2014/main" id="{588D64DC-00F7-459C-8165-2DB813327A36}"/>
              </a:ext>
            </a:extLst>
          </p:cNvPr>
          <p:cNvCxnSpPr>
            <a:cxnSpLocks/>
          </p:cNvCxnSpPr>
          <p:nvPr/>
        </p:nvCxnSpPr>
        <p:spPr>
          <a:xfrm flipH="1">
            <a:off x="3312220" y="2111107"/>
            <a:ext cx="22896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직선 연결선 219">
            <a:extLst>
              <a:ext uri="{FF2B5EF4-FFF2-40B4-BE49-F238E27FC236}">
                <a16:creationId xmlns="" xmlns:a16="http://schemas.microsoft.com/office/drawing/2014/main" id="{9F6F6561-2EC7-4F51-B70C-F975AFF0CE3A}"/>
              </a:ext>
            </a:extLst>
          </p:cNvPr>
          <p:cNvCxnSpPr>
            <a:cxnSpLocks/>
          </p:cNvCxnSpPr>
          <p:nvPr/>
        </p:nvCxnSpPr>
        <p:spPr>
          <a:xfrm flipH="1" flipV="1">
            <a:off x="6562332" y="6078397"/>
            <a:ext cx="2413378" cy="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E8FFBDB-F9BF-4E42-BA86-52D749DA1CBE}"/>
              </a:ext>
            </a:extLst>
          </p:cNvPr>
          <p:cNvSpPr txBox="1"/>
          <p:nvPr/>
        </p:nvSpPr>
        <p:spPr>
          <a:xfrm>
            <a:off x="1402301" y="1852693"/>
            <a:ext cx="1644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법안 폐기</a:t>
            </a:r>
            <a:endParaRPr lang="en-US" altLang="ko-KR" sz="24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pPr algn="dist"/>
            <a:r>
              <a:rPr lang="ko-K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법안 수정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="" xmlns:a16="http://schemas.microsoft.com/office/drawing/2014/main" id="{91A0C755-5B21-4C15-BE86-1D8FB96315B3}"/>
              </a:ext>
            </a:extLst>
          </p:cNvPr>
          <p:cNvSpPr txBox="1"/>
          <p:nvPr/>
        </p:nvSpPr>
        <p:spPr>
          <a:xfrm>
            <a:off x="9270439" y="5819430"/>
            <a:ext cx="203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400" b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효율성 저하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="" xmlns:a16="http://schemas.microsoft.com/office/drawing/2014/main" id="{24B70E6E-6B29-4047-921F-D5941075399B}"/>
              </a:ext>
            </a:extLst>
          </p:cNvPr>
          <p:cNvSpPr/>
          <p:nvPr/>
        </p:nvSpPr>
        <p:spPr>
          <a:xfrm>
            <a:off x="8958648" y="3066548"/>
            <a:ext cx="2402151" cy="2260058"/>
          </a:xfrm>
          <a:prstGeom prst="rect">
            <a:avLst/>
          </a:prstGeom>
          <a:pattFill prst="smCheck">
            <a:fgClr>
              <a:srgbClr val="CAAA8C"/>
            </a:fgClr>
            <a:bgClr>
              <a:srgbClr val="FFEBD2"/>
            </a:bgClr>
          </a:pattFill>
          <a:ln>
            <a:noFill/>
          </a:ln>
          <a:effectLst>
            <a:outerShdw blurRad="50800" dist="38100" algn="l" rotWithShape="0">
              <a:srgbClr val="4A201B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 smtClean="0">
                <a:solidFill>
                  <a:schemeClr val="tx1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10 </a:t>
            </a:r>
            <a:r>
              <a:rPr lang="ko-KR" altLang="en-US" sz="2800" dirty="0" smtClean="0">
                <a:solidFill>
                  <a:schemeClr val="tx1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명 미만의 인원</a:t>
            </a:r>
            <a:endParaRPr lang="ko-KR" altLang="en-US" sz="2800" dirty="0">
              <a:solidFill>
                <a:schemeClr val="tx1"/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sp>
        <p:nvSpPr>
          <p:cNvPr id="229" name="사각형: 잘린 대각선 방향 모서리 228">
            <a:extLst>
              <a:ext uri="{FF2B5EF4-FFF2-40B4-BE49-F238E27FC236}">
                <a16:creationId xmlns="" xmlns:a16="http://schemas.microsoft.com/office/drawing/2014/main" id="{64E091E1-1D48-4DCF-917E-8A7E8A5DD420}"/>
              </a:ext>
            </a:extLst>
          </p:cNvPr>
          <p:cNvSpPr/>
          <p:nvPr/>
        </p:nvSpPr>
        <p:spPr>
          <a:xfrm>
            <a:off x="1119929" y="2910456"/>
            <a:ext cx="2402151" cy="2260058"/>
          </a:xfrm>
          <a:prstGeom prst="snip2DiagRect">
            <a:avLst/>
          </a:prstGeom>
          <a:pattFill prst="smCheck">
            <a:fgClr>
              <a:srgbClr val="FFEBD2"/>
            </a:fgClr>
            <a:bgClr>
              <a:srgbClr val="FFDEB6"/>
            </a:bgClr>
          </a:pattFill>
          <a:ln>
            <a:noFill/>
          </a:ln>
          <a:effectLst>
            <a:outerShdw blurRad="50800" dist="38100" algn="l" rotWithShape="0">
              <a:srgbClr val="4A201B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여야 합의</a:t>
            </a:r>
            <a:endParaRPr lang="en-US" altLang="ko-KR" sz="2800" dirty="0" smtClean="0">
              <a:solidFill>
                <a:schemeClr val="tx1"/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pPr algn="ctr"/>
            <a:endParaRPr lang="en-US" altLang="ko-KR" sz="2800" dirty="0" smtClean="0">
              <a:solidFill>
                <a:schemeClr val="tx1"/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견제 수단</a:t>
            </a:r>
            <a:endParaRPr lang="ko-KR" altLang="en-US" sz="2800" dirty="0">
              <a:solidFill>
                <a:schemeClr val="tx1"/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pSp>
        <p:nvGrpSpPr>
          <p:cNvPr id="234" name="그룹 233">
            <a:extLst>
              <a:ext uri="{FF2B5EF4-FFF2-40B4-BE49-F238E27FC236}">
                <a16:creationId xmlns="" xmlns:a16="http://schemas.microsoft.com/office/drawing/2014/main" id="{E0390800-4C1A-4C68-B777-36D4C189BFB6}"/>
              </a:ext>
            </a:extLst>
          </p:cNvPr>
          <p:cNvGrpSpPr/>
          <p:nvPr/>
        </p:nvGrpSpPr>
        <p:grpSpPr>
          <a:xfrm>
            <a:off x="5681542" y="67674"/>
            <a:ext cx="828916" cy="593777"/>
            <a:chOff x="5552834" y="253948"/>
            <a:chExt cx="1074057" cy="856343"/>
          </a:xfrm>
        </p:grpSpPr>
        <p:sp>
          <p:nvSpPr>
            <p:cNvPr id="235" name="사각형: 둥근 모서리 234">
              <a:extLst>
                <a:ext uri="{FF2B5EF4-FFF2-40B4-BE49-F238E27FC236}">
                  <a16:creationId xmlns="" xmlns:a16="http://schemas.microsoft.com/office/drawing/2014/main" id="{6A156FCA-F629-4A13-8FE8-FAD0327A762E}"/>
                </a:ext>
              </a:extLst>
            </p:cNvPr>
            <p:cNvSpPr/>
            <p:nvPr/>
          </p:nvSpPr>
          <p:spPr>
            <a:xfrm>
              <a:off x="55528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36" name="사각형: 둥근 모서리 235">
              <a:extLst>
                <a:ext uri="{FF2B5EF4-FFF2-40B4-BE49-F238E27FC236}">
                  <a16:creationId xmlns="" xmlns:a16="http://schemas.microsoft.com/office/drawing/2014/main" id="{07D0D0A7-90A8-49CB-B18D-250A1EFF96DC}"/>
                </a:ext>
              </a:extLst>
            </p:cNvPr>
            <p:cNvSpPr/>
            <p:nvPr/>
          </p:nvSpPr>
          <p:spPr>
            <a:xfrm>
              <a:off x="59592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C19A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37" name="사각형: 둥근 모서리 236">
              <a:extLst>
                <a:ext uri="{FF2B5EF4-FFF2-40B4-BE49-F238E27FC236}">
                  <a16:creationId xmlns="" xmlns:a16="http://schemas.microsoft.com/office/drawing/2014/main" id="{E75C20DA-8730-436F-B347-8663191C4A71}"/>
                </a:ext>
              </a:extLst>
            </p:cNvPr>
            <p:cNvSpPr/>
            <p:nvPr/>
          </p:nvSpPr>
          <p:spPr>
            <a:xfrm>
              <a:off x="63656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38" name="TextBox 237">
            <a:extLst>
              <a:ext uri="{FF2B5EF4-FFF2-40B4-BE49-F238E27FC236}">
                <a16:creationId xmlns="" xmlns:a16="http://schemas.microsoft.com/office/drawing/2014/main" id="{92B7F681-EABA-434A-B972-A81838F96649}"/>
              </a:ext>
            </a:extLst>
          </p:cNvPr>
          <p:cNvSpPr txBox="1"/>
          <p:nvPr/>
        </p:nvSpPr>
        <p:spPr>
          <a:xfrm>
            <a:off x="4654318" y="775027"/>
            <a:ext cx="288336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pSp>
        <p:nvGrpSpPr>
          <p:cNvPr id="91" name="그룹 90">
            <a:extLst>
              <a:ext uri="{FF2B5EF4-FFF2-40B4-BE49-F238E27FC236}">
                <a16:creationId xmlns="" xmlns:a16="http://schemas.microsoft.com/office/drawing/2014/main" id="{C841F3E2-00E5-4279-A776-F3753EB0F037}"/>
              </a:ext>
            </a:extLst>
          </p:cNvPr>
          <p:cNvGrpSpPr/>
          <p:nvPr/>
        </p:nvGrpSpPr>
        <p:grpSpPr>
          <a:xfrm rot="5400000">
            <a:off x="5992394" y="1013435"/>
            <a:ext cx="201141" cy="12192002"/>
            <a:chOff x="11391387" y="-14318"/>
            <a:chExt cx="815387" cy="7213628"/>
          </a:xfrm>
        </p:grpSpPr>
        <p:sp>
          <p:nvSpPr>
            <p:cNvPr id="92" name="직사각형 91">
              <a:extLst>
                <a:ext uri="{FF2B5EF4-FFF2-40B4-BE49-F238E27FC236}">
                  <a16:creationId xmlns="" xmlns:a16="http://schemas.microsoft.com/office/drawing/2014/main" id="{79C67FD2-D719-4515-84B1-A7BB9C5F27EF}"/>
                </a:ext>
              </a:extLst>
            </p:cNvPr>
            <p:cNvSpPr/>
            <p:nvPr/>
          </p:nvSpPr>
          <p:spPr>
            <a:xfrm rot="10800000">
              <a:off x="11807734" y="-14317"/>
              <a:ext cx="399040" cy="7213627"/>
            </a:xfrm>
            <a:prstGeom prst="rect">
              <a:avLst/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93" name="직사각형 92">
              <a:extLst>
                <a:ext uri="{FF2B5EF4-FFF2-40B4-BE49-F238E27FC236}">
                  <a16:creationId xmlns="" xmlns:a16="http://schemas.microsoft.com/office/drawing/2014/main" id="{6389474C-2935-4344-BB56-D2C7BFBC5621}"/>
                </a:ext>
              </a:extLst>
            </p:cNvPr>
            <p:cNvSpPr/>
            <p:nvPr/>
          </p:nvSpPr>
          <p:spPr>
            <a:xfrm rot="10800000">
              <a:off x="11391387" y="-14318"/>
              <a:ext cx="416346" cy="7213627"/>
            </a:xfrm>
            <a:prstGeom prst="rect">
              <a:avLst/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grpSp>
        <p:nvGrpSpPr>
          <p:cNvPr id="94" name="그룹 93">
            <a:extLst>
              <a:ext uri="{FF2B5EF4-FFF2-40B4-BE49-F238E27FC236}">
                <a16:creationId xmlns="" xmlns:a16="http://schemas.microsoft.com/office/drawing/2014/main" id="{0EBB6628-FDFF-47A5-919F-CDE11C1B8437}"/>
              </a:ext>
            </a:extLst>
          </p:cNvPr>
          <p:cNvGrpSpPr/>
          <p:nvPr/>
        </p:nvGrpSpPr>
        <p:grpSpPr>
          <a:xfrm>
            <a:off x="5737009" y="1755196"/>
            <a:ext cx="680084" cy="701992"/>
            <a:chOff x="5749340" y="5708116"/>
            <a:chExt cx="680084" cy="701992"/>
          </a:xfrm>
        </p:grpSpPr>
        <p:sp>
          <p:nvSpPr>
            <p:cNvPr id="95" name="타원 94">
              <a:extLst>
                <a:ext uri="{FF2B5EF4-FFF2-40B4-BE49-F238E27FC236}">
                  <a16:creationId xmlns="" xmlns:a16="http://schemas.microsoft.com/office/drawing/2014/main" id="{6EA1CDB3-3570-4BA9-843D-A9DDC720B431}"/>
                </a:ext>
              </a:extLst>
            </p:cNvPr>
            <p:cNvSpPr/>
            <p:nvPr/>
          </p:nvSpPr>
          <p:spPr>
            <a:xfrm>
              <a:off x="5749340" y="5708116"/>
              <a:ext cx="680084" cy="701992"/>
            </a:xfrm>
            <a:prstGeom prst="ellipse">
              <a:avLst/>
            </a:prstGeom>
            <a:noFill/>
            <a:ln w="19050" cmpd="dbl">
              <a:solidFill>
                <a:srgbClr val="A87C54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96" name="타원 95">
              <a:extLst>
                <a:ext uri="{FF2B5EF4-FFF2-40B4-BE49-F238E27FC236}">
                  <a16:creationId xmlns="" xmlns:a16="http://schemas.microsoft.com/office/drawing/2014/main" id="{5B8E1206-351A-4BB5-B08D-854E18789685}"/>
                </a:ext>
              </a:extLst>
            </p:cNvPr>
            <p:cNvSpPr/>
            <p:nvPr/>
          </p:nvSpPr>
          <p:spPr>
            <a:xfrm>
              <a:off x="5752989" y="5718079"/>
              <a:ext cx="671569" cy="682065"/>
            </a:xfrm>
            <a:prstGeom prst="ellipse">
              <a:avLst/>
            </a:prstGeom>
            <a:solidFill>
              <a:srgbClr val="5931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98" name="타원 97">
              <a:extLst>
                <a:ext uri="{FF2B5EF4-FFF2-40B4-BE49-F238E27FC236}">
                  <a16:creationId xmlns="" xmlns:a16="http://schemas.microsoft.com/office/drawing/2014/main" id="{BEB5F14B-AED9-45C3-A7C4-E59B5BEC5165}"/>
                </a:ext>
              </a:extLst>
            </p:cNvPr>
            <p:cNvSpPr/>
            <p:nvPr/>
          </p:nvSpPr>
          <p:spPr>
            <a:xfrm>
              <a:off x="5779907" y="5745804"/>
              <a:ext cx="620850" cy="627003"/>
            </a:xfrm>
            <a:prstGeom prst="ellipse">
              <a:avLst/>
            </a:prstGeom>
            <a:solidFill>
              <a:srgbClr val="FFFFFF"/>
            </a:solidFill>
            <a:ln w="76200">
              <a:noFill/>
              <a:prstDash val="sysDot"/>
            </a:ln>
            <a:effectLst>
              <a:innerShdw blurRad="304800" dir="2940000">
                <a:srgbClr val="E4D5BC">
                  <a:alpha val="47000"/>
                </a:srgb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 dirty="0">
                <a:solidFill>
                  <a:srgbClr val="A87C54"/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99" name="타원 98">
              <a:extLst>
                <a:ext uri="{FF2B5EF4-FFF2-40B4-BE49-F238E27FC236}">
                  <a16:creationId xmlns="" xmlns:a16="http://schemas.microsoft.com/office/drawing/2014/main" id="{EF1FAD32-6C7D-4F9A-B6C8-A180D2EFB05C}"/>
                </a:ext>
              </a:extLst>
            </p:cNvPr>
            <p:cNvSpPr/>
            <p:nvPr/>
          </p:nvSpPr>
          <p:spPr>
            <a:xfrm>
              <a:off x="5894872" y="5765162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00" name="타원 99">
              <a:extLst>
                <a:ext uri="{FF2B5EF4-FFF2-40B4-BE49-F238E27FC236}">
                  <a16:creationId xmlns="" xmlns:a16="http://schemas.microsoft.com/office/drawing/2014/main" id="{8D8D47BC-7276-4AA4-9205-94CECCF20B14}"/>
                </a:ext>
              </a:extLst>
            </p:cNvPr>
            <p:cNvSpPr/>
            <p:nvPr/>
          </p:nvSpPr>
          <p:spPr>
            <a:xfrm>
              <a:off x="5825982" y="5824102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01" name="타원 100">
              <a:extLst>
                <a:ext uri="{FF2B5EF4-FFF2-40B4-BE49-F238E27FC236}">
                  <a16:creationId xmlns="" xmlns:a16="http://schemas.microsoft.com/office/drawing/2014/main" id="{AB27850D-C50D-457D-9767-E25D3578ED49}"/>
                </a:ext>
              </a:extLst>
            </p:cNvPr>
            <p:cNvSpPr/>
            <p:nvPr/>
          </p:nvSpPr>
          <p:spPr>
            <a:xfrm>
              <a:off x="5780573" y="5902554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02" name="타원 101">
              <a:extLst>
                <a:ext uri="{FF2B5EF4-FFF2-40B4-BE49-F238E27FC236}">
                  <a16:creationId xmlns="" xmlns:a16="http://schemas.microsoft.com/office/drawing/2014/main" id="{A6900C3A-EF26-477E-A816-DC31B1D83231}"/>
                </a:ext>
              </a:extLst>
            </p:cNvPr>
            <p:cNvSpPr/>
            <p:nvPr/>
          </p:nvSpPr>
          <p:spPr>
            <a:xfrm>
              <a:off x="5757857" y="6087724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03" name="타원 102">
              <a:extLst>
                <a:ext uri="{FF2B5EF4-FFF2-40B4-BE49-F238E27FC236}">
                  <a16:creationId xmlns="" xmlns:a16="http://schemas.microsoft.com/office/drawing/2014/main" id="{12146803-3856-40B9-8A9A-8A37938C6E41}"/>
                </a:ext>
              </a:extLst>
            </p:cNvPr>
            <p:cNvSpPr/>
            <p:nvPr/>
          </p:nvSpPr>
          <p:spPr>
            <a:xfrm>
              <a:off x="6062023" y="5718079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04" name="타원 103">
              <a:extLst>
                <a:ext uri="{FF2B5EF4-FFF2-40B4-BE49-F238E27FC236}">
                  <a16:creationId xmlns="" xmlns:a16="http://schemas.microsoft.com/office/drawing/2014/main" id="{ECBA2471-776B-4FDE-9D43-1AC521DA55A8}"/>
                </a:ext>
              </a:extLst>
            </p:cNvPr>
            <p:cNvSpPr/>
            <p:nvPr/>
          </p:nvSpPr>
          <p:spPr>
            <a:xfrm>
              <a:off x="6157831" y="5729680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05" name="타원 104">
              <a:extLst>
                <a:ext uri="{FF2B5EF4-FFF2-40B4-BE49-F238E27FC236}">
                  <a16:creationId xmlns="" xmlns:a16="http://schemas.microsoft.com/office/drawing/2014/main" id="{B3083675-8BA5-453B-90FB-58B150210CAB}"/>
                </a:ext>
              </a:extLst>
            </p:cNvPr>
            <p:cNvSpPr/>
            <p:nvPr/>
          </p:nvSpPr>
          <p:spPr>
            <a:xfrm>
              <a:off x="6243289" y="5778923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06" name="타원 105">
              <a:extLst>
                <a:ext uri="{FF2B5EF4-FFF2-40B4-BE49-F238E27FC236}">
                  <a16:creationId xmlns="" xmlns:a16="http://schemas.microsoft.com/office/drawing/2014/main" id="{5B8AB14C-AE1A-4EAF-AA7A-C2275D4BC1B7}"/>
                </a:ext>
              </a:extLst>
            </p:cNvPr>
            <p:cNvSpPr/>
            <p:nvPr/>
          </p:nvSpPr>
          <p:spPr>
            <a:xfrm>
              <a:off x="6311104" y="5853113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07" name="타원 106">
              <a:extLst>
                <a:ext uri="{FF2B5EF4-FFF2-40B4-BE49-F238E27FC236}">
                  <a16:creationId xmlns="" xmlns:a16="http://schemas.microsoft.com/office/drawing/2014/main" id="{0E06B5E4-AAAA-486E-A52F-5BDBF825A49A}"/>
                </a:ext>
              </a:extLst>
            </p:cNvPr>
            <p:cNvSpPr/>
            <p:nvPr/>
          </p:nvSpPr>
          <p:spPr>
            <a:xfrm>
              <a:off x="6345550" y="5937538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08" name="타원 107">
              <a:extLst>
                <a:ext uri="{FF2B5EF4-FFF2-40B4-BE49-F238E27FC236}">
                  <a16:creationId xmlns="" xmlns:a16="http://schemas.microsoft.com/office/drawing/2014/main" id="{7FA6E669-8036-4605-883E-82A99B6EFE9C}"/>
                </a:ext>
              </a:extLst>
            </p:cNvPr>
            <p:cNvSpPr/>
            <p:nvPr/>
          </p:nvSpPr>
          <p:spPr>
            <a:xfrm>
              <a:off x="6360532" y="6027876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09" name="타원 108">
              <a:extLst>
                <a:ext uri="{FF2B5EF4-FFF2-40B4-BE49-F238E27FC236}">
                  <a16:creationId xmlns="" xmlns:a16="http://schemas.microsoft.com/office/drawing/2014/main" id="{FC10E736-110B-49A6-B5A8-DA3B95980887}"/>
                </a:ext>
              </a:extLst>
            </p:cNvPr>
            <p:cNvSpPr/>
            <p:nvPr/>
          </p:nvSpPr>
          <p:spPr>
            <a:xfrm>
              <a:off x="6338709" y="6117616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10" name="타원 109">
              <a:extLst>
                <a:ext uri="{FF2B5EF4-FFF2-40B4-BE49-F238E27FC236}">
                  <a16:creationId xmlns="" xmlns:a16="http://schemas.microsoft.com/office/drawing/2014/main" id="{5D1ED279-921F-485E-BCE3-94FEB51C6894}"/>
                </a:ext>
              </a:extLst>
            </p:cNvPr>
            <p:cNvSpPr/>
            <p:nvPr/>
          </p:nvSpPr>
          <p:spPr>
            <a:xfrm>
              <a:off x="6306849" y="6196634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11" name="타원 110">
              <a:extLst>
                <a:ext uri="{FF2B5EF4-FFF2-40B4-BE49-F238E27FC236}">
                  <a16:creationId xmlns="" xmlns:a16="http://schemas.microsoft.com/office/drawing/2014/main" id="{5ED81B9B-7EE1-4BC4-BBFD-63EA91622984}"/>
                </a:ext>
              </a:extLst>
            </p:cNvPr>
            <p:cNvSpPr/>
            <p:nvPr/>
          </p:nvSpPr>
          <p:spPr>
            <a:xfrm>
              <a:off x="6257728" y="6257180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12" name="타원 111">
              <a:extLst>
                <a:ext uri="{FF2B5EF4-FFF2-40B4-BE49-F238E27FC236}">
                  <a16:creationId xmlns="" xmlns:a16="http://schemas.microsoft.com/office/drawing/2014/main" id="{E000E531-3064-49CF-A160-4010A7F46D23}"/>
                </a:ext>
              </a:extLst>
            </p:cNvPr>
            <p:cNvSpPr/>
            <p:nvPr/>
          </p:nvSpPr>
          <p:spPr>
            <a:xfrm>
              <a:off x="6175416" y="6308690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13" name="타원 112">
              <a:extLst>
                <a:ext uri="{FF2B5EF4-FFF2-40B4-BE49-F238E27FC236}">
                  <a16:creationId xmlns="" xmlns:a16="http://schemas.microsoft.com/office/drawing/2014/main" id="{18949494-117E-48CE-8283-0957FB6B64E9}"/>
                </a:ext>
              </a:extLst>
            </p:cNvPr>
            <p:cNvSpPr/>
            <p:nvPr/>
          </p:nvSpPr>
          <p:spPr>
            <a:xfrm>
              <a:off x="6084416" y="6330178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14" name="타원 113">
              <a:extLst>
                <a:ext uri="{FF2B5EF4-FFF2-40B4-BE49-F238E27FC236}">
                  <a16:creationId xmlns="" xmlns:a16="http://schemas.microsoft.com/office/drawing/2014/main" id="{43054B0F-A89A-4DD0-839F-5F74168C9222}"/>
                </a:ext>
              </a:extLst>
            </p:cNvPr>
            <p:cNvSpPr/>
            <p:nvPr/>
          </p:nvSpPr>
          <p:spPr>
            <a:xfrm>
              <a:off x="5989626" y="6324462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15" name="타원 114">
              <a:extLst>
                <a:ext uri="{FF2B5EF4-FFF2-40B4-BE49-F238E27FC236}">
                  <a16:creationId xmlns="" xmlns:a16="http://schemas.microsoft.com/office/drawing/2014/main" id="{4FB9F1E5-7AE0-449D-B72A-9543BFE65C12}"/>
                </a:ext>
              </a:extLst>
            </p:cNvPr>
            <p:cNvSpPr/>
            <p:nvPr/>
          </p:nvSpPr>
          <p:spPr>
            <a:xfrm>
              <a:off x="5906034" y="6286662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16" name="타원 115">
              <a:extLst>
                <a:ext uri="{FF2B5EF4-FFF2-40B4-BE49-F238E27FC236}">
                  <a16:creationId xmlns="" xmlns:a16="http://schemas.microsoft.com/office/drawing/2014/main" id="{8D63D6A3-F1BB-48DE-9348-90431A169D1D}"/>
                </a:ext>
              </a:extLst>
            </p:cNvPr>
            <p:cNvSpPr/>
            <p:nvPr/>
          </p:nvSpPr>
          <p:spPr>
            <a:xfrm>
              <a:off x="5837142" y="6238446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17" name="타원 116">
              <a:extLst>
                <a:ext uri="{FF2B5EF4-FFF2-40B4-BE49-F238E27FC236}">
                  <a16:creationId xmlns="" xmlns:a16="http://schemas.microsoft.com/office/drawing/2014/main" id="{EA63ADC0-3651-4202-A6F8-4A333C76D8C1}"/>
                </a:ext>
              </a:extLst>
            </p:cNvPr>
            <p:cNvSpPr/>
            <p:nvPr/>
          </p:nvSpPr>
          <p:spPr>
            <a:xfrm>
              <a:off x="5789720" y="6163407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18" name="타원 117">
              <a:extLst>
                <a:ext uri="{FF2B5EF4-FFF2-40B4-BE49-F238E27FC236}">
                  <a16:creationId xmlns="" xmlns:a16="http://schemas.microsoft.com/office/drawing/2014/main" id="{AFF6FB22-9B54-45D7-BC2E-5FCE0C7711A8}"/>
                </a:ext>
              </a:extLst>
            </p:cNvPr>
            <p:cNvSpPr/>
            <p:nvPr/>
          </p:nvSpPr>
          <p:spPr>
            <a:xfrm>
              <a:off x="5757922" y="5991109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119" name="타원 118">
              <a:extLst>
                <a:ext uri="{FF2B5EF4-FFF2-40B4-BE49-F238E27FC236}">
                  <a16:creationId xmlns="" xmlns:a16="http://schemas.microsoft.com/office/drawing/2014/main" id="{C5573905-999C-4793-B8AF-CB7CD6FDED99}"/>
                </a:ext>
              </a:extLst>
            </p:cNvPr>
            <p:cNvSpPr/>
            <p:nvPr/>
          </p:nvSpPr>
          <p:spPr>
            <a:xfrm>
              <a:off x="5970377" y="5729680"/>
              <a:ext cx="68892" cy="69967"/>
            </a:xfrm>
            <a:prstGeom prst="ellipse">
              <a:avLst/>
            </a:prstGeom>
            <a:solidFill>
              <a:srgbClr val="E4D5BC"/>
            </a:solidFill>
            <a:ln>
              <a:noFill/>
            </a:ln>
            <a:effectLst>
              <a:innerShdw blurRad="25400">
                <a:srgbClr val="936A44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859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그룹 22">
            <a:extLst>
              <a:ext uri="{FF2B5EF4-FFF2-40B4-BE49-F238E27FC236}">
                <a16:creationId xmlns="" xmlns:a16="http://schemas.microsoft.com/office/drawing/2014/main" id="{21572F68-58B6-49EB-80B6-C14CF8E5FD6C}"/>
              </a:ext>
            </a:extLst>
          </p:cNvPr>
          <p:cNvGrpSpPr/>
          <p:nvPr/>
        </p:nvGrpSpPr>
        <p:grpSpPr>
          <a:xfrm>
            <a:off x="5681542" y="67674"/>
            <a:ext cx="828916" cy="593777"/>
            <a:chOff x="5552834" y="253948"/>
            <a:chExt cx="1074057" cy="856343"/>
          </a:xfrm>
        </p:grpSpPr>
        <p:sp>
          <p:nvSpPr>
            <p:cNvPr id="24" name="사각형: 둥근 모서리 23">
              <a:extLst>
                <a:ext uri="{FF2B5EF4-FFF2-40B4-BE49-F238E27FC236}">
                  <a16:creationId xmlns="" xmlns:a16="http://schemas.microsoft.com/office/drawing/2014/main" id="{27DDC3F0-8D8D-4809-9597-2B7B481EE23C}"/>
                </a:ext>
              </a:extLst>
            </p:cNvPr>
            <p:cNvSpPr/>
            <p:nvPr/>
          </p:nvSpPr>
          <p:spPr>
            <a:xfrm>
              <a:off x="55528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5" name="사각형: 둥근 모서리 24">
              <a:extLst>
                <a:ext uri="{FF2B5EF4-FFF2-40B4-BE49-F238E27FC236}">
                  <a16:creationId xmlns="" xmlns:a16="http://schemas.microsoft.com/office/drawing/2014/main" id="{8E7BE0EF-F76F-40AB-92D7-0279EE475587}"/>
                </a:ext>
              </a:extLst>
            </p:cNvPr>
            <p:cNvSpPr/>
            <p:nvPr/>
          </p:nvSpPr>
          <p:spPr>
            <a:xfrm>
              <a:off x="59592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C19A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6" name="사각형: 둥근 모서리 25">
              <a:extLst>
                <a:ext uri="{FF2B5EF4-FFF2-40B4-BE49-F238E27FC236}">
                  <a16:creationId xmlns="" xmlns:a16="http://schemas.microsoft.com/office/drawing/2014/main" id="{84392B30-CBFF-402C-9BA1-365FCF1558B1}"/>
                </a:ext>
              </a:extLst>
            </p:cNvPr>
            <p:cNvSpPr/>
            <p:nvPr/>
          </p:nvSpPr>
          <p:spPr>
            <a:xfrm>
              <a:off x="63656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7F0829C-FB9A-4F8C-98BA-997DEABEDC30}"/>
              </a:ext>
            </a:extLst>
          </p:cNvPr>
          <p:cNvSpPr txBox="1"/>
          <p:nvPr/>
        </p:nvSpPr>
        <p:spPr>
          <a:xfrm>
            <a:off x="5116435" y="764155"/>
            <a:ext cx="19627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주요 골자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="" xmlns:a16="http://schemas.microsoft.com/office/drawing/2014/main" id="{E1C8AEC9-A05E-4A6E-8244-D54F95670C0B}"/>
              </a:ext>
            </a:extLst>
          </p:cNvPr>
          <p:cNvGrpSpPr/>
          <p:nvPr/>
        </p:nvGrpSpPr>
        <p:grpSpPr>
          <a:xfrm rot="5400000">
            <a:off x="5992394" y="1013435"/>
            <a:ext cx="201141" cy="12192002"/>
            <a:chOff x="11391387" y="-14318"/>
            <a:chExt cx="815387" cy="7213628"/>
          </a:xfrm>
        </p:grpSpPr>
        <p:sp>
          <p:nvSpPr>
            <p:cNvPr id="18" name="직사각형 17">
              <a:extLst>
                <a:ext uri="{FF2B5EF4-FFF2-40B4-BE49-F238E27FC236}">
                  <a16:creationId xmlns="" xmlns:a16="http://schemas.microsoft.com/office/drawing/2014/main" id="{6FDC2A3C-28D8-4089-B29C-EB3ED9647727}"/>
                </a:ext>
              </a:extLst>
            </p:cNvPr>
            <p:cNvSpPr/>
            <p:nvPr/>
          </p:nvSpPr>
          <p:spPr>
            <a:xfrm rot="10800000">
              <a:off x="11807734" y="-14317"/>
              <a:ext cx="399040" cy="7213627"/>
            </a:xfrm>
            <a:prstGeom prst="rect">
              <a:avLst/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="" xmlns:a16="http://schemas.microsoft.com/office/drawing/2014/main" id="{C2654736-5EF8-424C-8E4C-55EE4E2BB8BE}"/>
                </a:ext>
              </a:extLst>
            </p:cNvPr>
            <p:cNvSpPr/>
            <p:nvPr/>
          </p:nvSpPr>
          <p:spPr>
            <a:xfrm rot="10800000">
              <a:off x="11391387" y="-14318"/>
              <a:ext cx="416346" cy="7213627"/>
            </a:xfrm>
            <a:prstGeom prst="rect">
              <a:avLst/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459813"/>
              </p:ext>
            </p:extLst>
          </p:nvPr>
        </p:nvGraphicFramePr>
        <p:xfrm>
          <a:off x="965273" y="1344307"/>
          <a:ext cx="10463082" cy="4982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1541"/>
                <a:gridCol w="5231541"/>
              </a:tblGrid>
              <a:tr h="3093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현행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개정</a:t>
                      </a:r>
                      <a:endParaRPr lang="ko-KR" altLang="en-US" sz="2400" dirty="0"/>
                    </a:p>
                  </a:txBody>
                  <a:tcPr/>
                </a:tc>
              </a:tr>
              <a:tr h="4525108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상임위원회와 그 소관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법제사법위원회 </a:t>
                      </a: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법무부 소관에 속하는 사항 </a:t>
                      </a: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나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법제처 소관에 속하는 사항 </a:t>
                      </a: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감사원 소관에 속하는 사항 </a:t>
                      </a: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라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헌법재판소 사무에 관한 사항 </a:t>
                      </a: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마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법원ㆍ군사법원의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사법행정에 관한 사항 </a:t>
                      </a: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바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탄핵소추에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관한 사항</a:t>
                      </a: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법률안ㆍ국회규칙안의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체계ㆍ형식과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자구의 심사에 관한 사항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상임위원회와 그 소관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사법위원회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법무부 소관에 속하는 사항 </a:t>
                      </a: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나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법제처 소관에 속하는 사항 </a:t>
                      </a: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감사원 소관에 속하는 사항 </a:t>
                      </a: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라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헌법재판소 사무에 관한 사항 </a:t>
                      </a: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마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법원ㆍ군사법원의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사법행정에 관한 사항 </a:t>
                      </a: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바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탄핵소추에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관한 사항 </a:t>
                      </a: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항목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삭제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법제위원회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fontAlgn="base" latinLnBrk="1"/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법률안ㆍ국회규칙안의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체계ㆍ형식과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자구의 심사에 관한 사항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9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그룹 22">
            <a:extLst>
              <a:ext uri="{FF2B5EF4-FFF2-40B4-BE49-F238E27FC236}">
                <a16:creationId xmlns="" xmlns:a16="http://schemas.microsoft.com/office/drawing/2014/main" id="{21572F68-58B6-49EB-80B6-C14CF8E5FD6C}"/>
              </a:ext>
            </a:extLst>
          </p:cNvPr>
          <p:cNvGrpSpPr/>
          <p:nvPr/>
        </p:nvGrpSpPr>
        <p:grpSpPr>
          <a:xfrm>
            <a:off x="5681542" y="67674"/>
            <a:ext cx="828916" cy="593777"/>
            <a:chOff x="5552834" y="253948"/>
            <a:chExt cx="1074057" cy="856343"/>
          </a:xfrm>
        </p:grpSpPr>
        <p:sp>
          <p:nvSpPr>
            <p:cNvPr id="24" name="사각형: 둥근 모서리 23">
              <a:extLst>
                <a:ext uri="{FF2B5EF4-FFF2-40B4-BE49-F238E27FC236}">
                  <a16:creationId xmlns="" xmlns:a16="http://schemas.microsoft.com/office/drawing/2014/main" id="{27DDC3F0-8D8D-4809-9597-2B7B481EE23C}"/>
                </a:ext>
              </a:extLst>
            </p:cNvPr>
            <p:cNvSpPr/>
            <p:nvPr/>
          </p:nvSpPr>
          <p:spPr>
            <a:xfrm>
              <a:off x="55528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5" name="사각형: 둥근 모서리 24">
              <a:extLst>
                <a:ext uri="{FF2B5EF4-FFF2-40B4-BE49-F238E27FC236}">
                  <a16:creationId xmlns="" xmlns:a16="http://schemas.microsoft.com/office/drawing/2014/main" id="{8E7BE0EF-F76F-40AB-92D7-0279EE475587}"/>
                </a:ext>
              </a:extLst>
            </p:cNvPr>
            <p:cNvSpPr/>
            <p:nvPr/>
          </p:nvSpPr>
          <p:spPr>
            <a:xfrm>
              <a:off x="59592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C19A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6" name="사각형: 둥근 모서리 25">
              <a:extLst>
                <a:ext uri="{FF2B5EF4-FFF2-40B4-BE49-F238E27FC236}">
                  <a16:creationId xmlns="" xmlns:a16="http://schemas.microsoft.com/office/drawing/2014/main" id="{84392B30-CBFF-402C-9BA1-365FCF1558B1}"/>
                </a:ext>
              </a:extLst>
            </p:cNvPr>
            <p:cNvSpPr/>
            <p:nvPr/>
          </p:nvSpPr>
          <p:spPr>
            <a:xfrm>
              <a:off x="63656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7F0829C-FB9A-4F8C-98BA-997DEABEDC30}"/>
              </a:ext>
            </a:extLst>
          </p:cNvPr>
          <p:cNvSpPr txBox="1"/>
          <p:nvPr/>
        </p:nvSpPr>
        <p:spPr>
          <a:xfrm>
            <a:off x="5116435" y="764155"/>
            <a:ext cx="19627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주요 골자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="" xmlns:a16="http://schemas.microsoft.com/office/drawing/2014/main" id="{E1C8AEC9-A05E-4A6E-8244-D54F95670C0B}"/>
              </a:ext>
            </a:extLst>
          </p:cNvPr>
          <p:cNvGrpSpPr/>
          <p:nvPr/>
        </p:nvGrpSpPr>
        <p:grpSpPr>
          <a:xfrm rot="5400000">
            <a:off x="5992394" y="1013435"/>
            <a:ext cx="201141" cy="12192002"/>
            <a:chOff x="11391387" y="-14318"/>
            <a:chExt cx="815387" cy="7213628"/>
          </a:xfrm>
        </p:grpSpPr>
        <p:sp>
          <p:nvSpPr>
            <p:cNvPr id="18" name="직사각형 17">
              <a:extLst>
                <a:ext uri="{FF2B5EF4-FFF2-40B4-BE49-F238E27FC236}">
                  <a16:creationId xmlns="" xmlns:a16="http://schemas.microsoft.com/office/drawing/2014/main" id="{6FDC2A3C-28D8-4089-B29C-EB3ED9647727}"/>
                </a:ext>
              </a:extLst>
            </p:cNvPr>
            <p:cNvSpPr/>
            <p:nvPr/>
          </p:nvSpPr>
          <p:spPr>
            <a:xfrm rot="10800000">
              <a:off x="11807734" y="-14317"/>
              <a:ext cx="399040" cy="7213627"/>
            </a:xfrm>
            <a:prstGeom prst="rect">
              <a:avLst/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="" xmlns:a16="http://schemas.microsoft.com/office/drawing/2014/main" id="{C2654736-5EF8-424C-8E4C-55EE4E2BB8BE}"/>
                </a:ext>
              </a:extLst>
            </p:cNvPr>
            <p:cNvSpPr/>
            <p:nvPr/>
          </p:nvSpPr>
          <p:spPr>
            <a:xfrm rot="10800000">
              <a:off x="11391387" y="-14318"/>
              <a:ext cx="416346" cy="7213627"/>
            </a:xfrm>
            <a:prstGeom prst="rect">
              <a:avLst/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477222"/>
              </p:ext>
            </p:extLst>
          </p:nvPr>
        </p:nvGraphicFramePr>
        <p:xfrm>
          <a:off x="965273" y="1344307"/>
          <a:ext cx="10463082" cy="4982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1541"/>
                <a:gridCol w="5231541"/>
              </a:tblGrid>
              <a:tr h="3093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현행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개정</a:t>
                      </a:r>
                      <a:endParaRPr lang="ko-KR" altLang="en-US" sz="2400" dirty="0"/>
                    </a:p>
                  </a:txBody>
                  <a:tcPr/>
                </a:tc>
              </a:tr>
              <a:tr h="4525108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상임위원회의 위원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pPr fontAlgn="base" latinLnBrk="1"/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en-US" altLang="ko-K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en-US" altLang="ko-K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전문위원과 공무원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① 위원회에 위원장과 위원의 입법 활동 등을 지 원하기 위하여 의원이 아닌 전문지식을 가진 위원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이하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전문위원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이라 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과 필요한 공무원을 둔다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위원회에 두는 전문위원과 공무 원에 대해서는「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국회사무처법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」에서 정하는 바에 따른다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상임위원회의 위원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⑤  법제위원회의 위원은 의원과 검수 위원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검수 위원은 외부 인사로 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으로 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fontAlgn="base" latinLnBrk="1"/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전문위원과 공무원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① 위원회에 위원장과 위원의 입법 활동 등을 지원하기 위하여 의원이 아닌 전문지식을 가진 위원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 하 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전문위원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이라 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과 필요한 공무원을 둔다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위원회에 두는 전문위원과 공무원에 대해서는  「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국회사무처법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」에서 정하는 바에 따른다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다만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법제위원회에 대해서는 동법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항을 적용 하지 아니한다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04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그룹 22">
            <a:extLst>
              <a:ext uri="{FF2B5EF4-FFF2-40B4-BE49-F238E27FC236}">
                <a16:creationId xmlns="" xmlns:a16="http://schemas.microsoft.com/office/drawing/2014/main" id="{21572F68-58B6-49EB-80B6-C14CF8E5FD6C}"/>
              </a:ext>
            </a:extLst>
          </p:cNvPr>
          <p:cNvGrpSpPr/>
          <p:nvPr/>
        </p:nvGrpSpPr>
        <p:grpSpPr>
          <a:xfrm>
            <a:off x="5681542" y="67674"/>
            <a:ext cx="828916" cy="593777"/>
            <a:chOff x="5552834" y="253948"/>
            <a:chExt cx="1074057" cy="856343"/>
          </a:xfrm>
        </p:grpSpPr>
        <p:sp>
          <p:nvSpPr>
            <p:cNvPr id="24" name="사각형: 둥근 모서리 23">
              <a:extLst>
                <a:ext uri="{FF2B5EF4-FFF2-40B4-BE49-F238E27FC236}">
                  <a16:creationId xmlns="" xmlns:a16="http://schemas.microsoft.com/office/drawing/2014/main" id="{27DDC3F0-8D8D-4809-9597-2B7B481EE23C}"/>
                </a:ext>
              </a:extLst>
            </p:cNvPr>
            <p:cNvSpPr/>
            <p:nvPr/>
          </p:nvSpPr>
          <p:spPr>
            <a:xfrm>
              <a:off x="55528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5" name="사각형: 둥근 모서리 24">
              <a:extLst>
                <a:ext uri="{FF2B5EF4-FFF2-40B4-BE49-F238E27FC236}">
                  <a16:creationId xmlns="" xmlns:a16="http://schemas.microsoft.com/office/drawing/2014/main" id="{8E7BE0EF-F76F-40AB-92D7-0279EE475587}"/>
                </a:ext>
              </a:extLst>
            </p:cNvPr>
            <p:cNvSpPr/>
            <p:nvPr/>
          </p:nvSpPr>
          <p:spPr>
            <a:xfrm>
              <a:off x="59592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C19A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6" name="사각형: 둥근 모서리 25">
              <a:extLst>
                <a:ext uri="{FF2B5EF4-FFF2-40B4-BE49-F238E27FC236}">
                  <a16:creationId xmlns="" xmlns:a16="http://schemas.microsoft.com/office/drawing/2014/main" id="{84392B30-CBFF-402C-9BA1-365FCF1558B1}"/>
                </a:ext>
              </a:extLst>
            </p:cNvPr>
            <p:cNvSpPr/>
            <p:nvPr/>
          </p:nvSpPr>
          <p:spPr>
            <a:xfrm>
              <a:off x="63656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7F0829C-FB9A-4F8C-98BA-997DEABEDC30}"/>
              </a:ext>
            </a:extLst>
          </p:cNvPr>
          <p:cNvSpPr txBox="1"/>
          <p:nvPr/>
        </p:nvSpPr>
        <p:spPr>
          <a:xfrm>
            <a:off x="5116435" y="764155"/>
            <a:ext cx="19627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주요 골자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="" xmlns:a16="http://schemas.microsoft.com/office/drawing/2014/main" id="{E1C8AEC9-A05E-4A6E-8244-D54F95670C0B}"/>
              </a:ext>
            </a:extLst>
          </p:cNvPr>
          <p:cNvGrpSpPr/>
          <p:nvPr/>
        </p:nvGrpSpPr>
        <p:grpSpPr>
          <a:xfrm rot="5400000">
            <a:off x="5992394" y="1013435"/>
            <a:ext cx="201141" cy="12192002"/>
            <a:chOff x="11391387" y="-14318"/>
            <a:chExt cx="815387" cy="7213628"/>
          </a:xfrm>
        </p:grpSpPr>
        <p:sp>
          <p:nvSpPr>
            <p:cNvPr id="18" name="직사각형 17">
              <a:extLst>
                <a:ext uri="{FF2B5EF4-FFF2-40B4-BE49-F238E27FC236}">
                  <a16:creationId xmlns="" xmlns:a16="http://schemas.microsoft.com/office/drawing/2014/main" id="{6FDC2A3C-28D8-4089-B29C-EB3ED9647727}"/>
                </a:ext>
              </a:extLst>
            </p:cNvPr>
            <p:cNvSpPr/>
            <p:nvPr/>
          </p:nvSpPr>
          <p:spPr>
            <a:xfrm rot="10800000">
              <a:off x="11807734" y="-14317"/>
              <a:ext cx="399040" cy="7213627"/>
            </a:xfrm>
            <a:prstGeom prst="rect">
              <a:avLst/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="" xmlns:a16="http://schemas.microsoft.com/office/drawing/2014/main" id="{C2654736-5EF8-424C-8E4C-55EE4E2BB8BE}"/>
                </a:ext>
              </a:extLst>
            </p:cNvPr>
            <p:cNvSpPr/>
            <p:nvPr/>
          </p:nvSpPr>
          <p:spPr>
            <a:xfrm rot="10800000">
              <a:off x="11391387" y="-14318"/>
              <a:ext cx="416346" cy="7213627"/>
            </a:xfrm>
            <a:prstGeom prst="rect">
              <a:avLst/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854517"/>
              </p:ext>
            </p:extLst>
          </p:nvPr>
        </p:nvGraphicFramePr>
        <p:xfrm>
          <a:off x="965273" y="1344307"/>
          <a:ext cx="10463082" cy="4982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1541"/>
                <a:gridCol w="5231541"/>
              </a:tblGrid>
              <a:tr h="3093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현행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개정</a:t>
                      </a:r>
                      <a:endParaRPr lang="ko-KR" altLang="en-US" sz="2400" dirty="0"/>
                    </a:p>
                  </a:txBody>
                  <a:tcPr/>
                </a:tc>
              </a:tr>
              <a:tr h="4525108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특별위원회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</a:p>
                    <a:p>
                      <a:pPr fontAlgn="base" latinLnBrk="1"/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③ 특별위원회는 활동기한의 종료 시까지 존속한 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다만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활동기한의 종료 시까지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조에 따 라 법제사법위원회에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체계ㆍ자구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심사를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의뢰하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였거나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조에 따라 심사보고서를 제출한 경 우에는 해당 안건이 본회의에서 의결될 때까지 존속하는 것으로 본다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특별위원회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pPr fontAlgn="base" latinLnBrk="1"/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③ 특별위원회는 활동기한의 종료 시까지 존속한다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다만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활동기한의 종료 시까지 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조에 따라 법제 위원회에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체계ㆍ자구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심사를 의뢰하였거나 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조에 따라 심사보고서를 제출한 경우에는 해당 안건이 본회의에서 의결될 때까지 존속하는 것으로 본다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en-US" altLang="ko-K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pPr fontAlgn="base" latinLnBrk="1"/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60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그룹 22">
            <a:extLst>
              <a:ext uri="{FF2B5EF4-FFF2-40B4-BE49-F238E27FC236}">
                <a16:creationId xmlns="" xmlns:a16="http://schemas.microsoft.com/office/drawing/2014/main" id="{21572F68-58B6-49EB-80B6-C14CF8E5FD6C}"/>
              </a:ext>
            </a:extLst>
          </p:cNvPr>
          <p:cNvGrpSpPr/>
          <p:nvPr/>
        </p:nvGrpSpPr>
        <p:grpSpPr>
          <a:xfrm>
            <a:off x="5681542" y="67674"/>
            <a:ext cx="828916" cy="593777"/>
            <a:chOff x="5552834" y="253948"/>
            <a:chExt cx="1074057" cy="856343"/>
          </a:xfrm>
        </p:grpSpPr>
        <p:sp>
          <p:nvSpPr>
            <p:cNvPr id="24" name="사각형: 둥근 모서리 23">
              <a:extLst>
                <a:ext uri="{FF2B5EF4-FFF2-40B4-BE49-F238E27FC236}">
                  <a16:creationId xmlns="" xmlns:a16="http://schemas.microsoft.com/office/drawing/2014/main" id="{27DDC3F0-8D8D-4809-9597-2B7B481EE23C}"/>
                </a:ext>
              </a:extLst>
            </p:cNvPr>
            <p:cNvSpPr/>
            <p:nvPr/>
          </p:nvSpPr>
          <p:spPr>
            <a:xfrm>
              <a:off x="55528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5" name="사각형: 둥근 모서리 24">
              <a:extLst>
                <a:ext uri="{FF2B5EF4-FFF2-40B4-BE49-F238E27FC236}">
                  <a16:creationId xmlns="" xmlns:a16="http://schemas.microsoft.com/office/drawing/2014/main" id="{8E7BE0EF-F76F-40AB-92D7-0279EE475587}"/>
                </a:ext>
              </a:extLst>
            </p:cNvPr>
            <p:cNvSpPr/>
            <p:nvPr/>
          </p:nvSpPr>
          <p:spPr>
            <a:xfrm>
              <a:off x="59592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C19A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6" name="사각형: 둥근 모서리 25">
              <a:extLst>
                <a:ext uri="{FF2B5EF4-FFF2-40B4-BE49-F238E27FC236}">
                  <a16:creationId xmlns="" xmlns:a16="http://schemas.microsoft.com/office/drawing/2014/main" id="{84392B30-CBFF-402C-9BA1-365FCF1558B1}"/>
                </a:ext>
              </a:extLst>
            </p:cNvPr>
            <p:cNvSpPr/>
            <p:nvPr/>
          </p:nvSpPr>
          <p:spPr>
            <a:xfrm>
              <a:off x="63656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7F0829C-FB9A-4F8C-98BA-997DEABEDC30}"/>
              </a:ext>
            </a:extLst>
          </p:cNvPr>
          <p:cNvSpPr txBox="1"/>
          <p:nvPr/>
        </p:nvSpPr>
        <p:spPr>
          <a:xfrm>
            <a:off x="5116435" y="764155"/>
            <a:ext cx="19627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주요 골자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="" xmlns:a16="http://schemas.microsoft.com/office/drawing/2014/main" id="{E1C8AEC9-A05E-4A6E-8244-D54F95670C0B}"/>
              </a:ext>
            </a:extLst>
          </p:cNvPr>
          <p:cNvGrpSpPr/>
          <p:nvPr/>
        </p:nvGrpSpPr>
        <p:grpSpPr>
          <a:xfrm rot="5400000">
            <a:off x="5992394" y="1013435"/>
            <a:ext cx="201141" cy="12192002"/>
            <a:chOff x="11391387" y="-14318"/>
            <a:chExt cx="815387" cy="7213628"/>
          </a:xfrm>
        </p:grpSpPr>
        <p:sp>
          <p:nvSpPr>
            <p:cNvPr id="18" name="직사각형 17">
              <a:extLst>
                <a:ext uri="{FF2B5EF4-FFF2-40B4-BE49-F238E27FC236}">
                  <a16:creationId xmlns="" xmlns:a16="http://schemas.microsoft.com/office/drawing/2014/main" id="{6FDC2A3C-28D8-4089-B29C-EB3ED9647727}"/>
                </a:ext>
              </a:extLst>
            </p:cNvPr>
            <p:cNvSpPr/>
            <p:nvPr/>
          </p:nvSpPr>
          <p:spPr>
            <a:xfrm rot="10800000">
              <a:off x="11807734" y="-14317"/>
              <a:ext cx="399040" cy="7213627"/>
            </a:xfrm>
            <a:prstGeom prst="rect">
              <a:avLst/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="" xmlns:a16="http://schemas.microsoft.com/office/drawing/2014/main" id="{C2654736-5EF8-424C-8E4C-55EE4E2BB8BE}"/>
                </a:ext>
              </a:extLst>
            </p:cNvPr>
            <p:cNvSpPr/>
            <p:nvPr/>
          </p:nvSpPr>
          <p:spPr>
            <a:xfrm rot="10800000">
              <a:off x="11391387" y="-14318"/>
              <a:ext cx="416346" cy="7213627"/>
            </a:xfrm>
            <a:prstGeom prst="rect">
              <a:avLst/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120563"/>
              </p:ext>
            </p:extLst>
          </p:nvPr>
        </p:nvGraphicFramePr>
        <p:xfrm>
          <a:off x="965273" y="1149754"/>
          <a:ext cx="10463082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1541"/>
                <a:gridCol w="5231541"/>
              </a:tblGrid>
              <a:tr h="3093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현행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개정</a:t>
                      </a:r>
                      <a:endParaRPr lang="ko-KR" altLang="en-US" sz="2400" dirty="0"/>
                    </a:p>
                  </a:txBody>
                  <a:tcPr/>
                </a:tc>
              </a:tr>
              <a:tr h="4525108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위원의 선임 및 개선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④ 특별위원회의 위원은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항과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따라 의장이 상임위원 중에서 선임한다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 경우 그 선임은 특별위원회 구성결의안이 본회의에서 의결된 날부터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이내에 하여야 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⑤ 위원을 선임한 후 교섭단체 소속 의원 수가 변동되었을 때에는 의장은 위원회의 교섭단체별 할당 수를 변경하여 위원을 개선할 수 있다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⑥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항부터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항까지에 따라 위원을 개선할 때 임시회의 경우에는 회기 중에 개선될 수 없고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정기회의 경우에는 선임 또는 개선 후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이내에는 개선될 수 없다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다만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위원이 질병 등 부득이한 사유로 의장의 허가를 받은 경우에는 그러하지 아니하다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위원의 선임 및 개선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④ 법제위원회의 위원 중 의원은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항과 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따라 의장이 선임한다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검수 위원은 교섭단체 대표의 원이 각 교섭단체 소속 의원 수의 비율에 반비례하게 선임하거나 개선한다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다만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비교섭단체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의원을 선임하거나 개선할 경우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항을 준용한다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 경우 검수 위원은 선임된 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비교섭단체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의원의 후보 추천 을 통한다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각 교섭단체의 소속 의원 수에 변화가 생길 경우 법제위원회의 의석은 국회규칙에 따른다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⑤ 특별위원회의 위원은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항과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따라 의장이 상임위원 중에서 선임한다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 경우 그 선임은 특별위원회 구성결의안이 본회의에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 의결된 날부터 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이내에 하여야 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⑥ 위원을 선임한 후 교섭단체 소속 의원 수가 변동되었을 때에는 의장은 위원회의 교섭단체별 할당 수를 변경하여 위원을 개선할 수 있다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50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그룹 22">
            <a:extLst>
              <a:ext uri="{FF2B5EF4-FFF2-40B4-BE49-F238E27FC236}">
                <a16:creationId xmlns="" xmlns:a16="http://schemas.microsoft.com/office/drawing/2014/main" id="{21572F68-58B6-49EB-80B6-C14CF8E5FD6C}"/>
              </a:ext>
            </a:extLst>
          </p:cNvPr>
          <p:cNvGrpSpPr/>
          <p:nvPr/>
        </p:nvGrpSpPr>
        <p:grpSpPr>
          <a:xfrm>
            <a:off x="5681542" y="67674"/>
            <a:ext cx="828916" cy="593777"/>
            <a:chOff x="5552834" y="253948"/>
            <a:chExt cx="1074057" cy="856343"/>
          </a:xfrm>
        </p:grpSpPr>
        <p:sp>
          <p:nvSpPr>
            <p:cNvPr id="24" name="사각형: 둥근 모서리 23">
              <a:extLst>
                <a:ext uri="{FF2B5EF4-FFF2-40B4-BE49-F238E27FC236}">
                  <a16:creationId xmlns="" xmlns:a16="http://schemas.microsoft.com/office/drawing/2014/main" id="{27DDC3F0-8D8D-4809-9597-2B7B481EE23C}"/>
                </a:ext>
              </a:extLst>
            </p:cNvPr>
            <p:cNvSpPr/>
            <p:nvPr/>
          </p:nvSpPr>
          <p:spPr>
            <a:xfrm>
              <a:off x="55528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5" name="사각형: 둥근 모서리 24">
              <a:extLst>
                <a:ext uri="{FF2B5EF4-FFF2-40B4-BE49-F238E27FC236}">
                  <a16:creationId xmlns="" xmlns:a16="http://schemas.microsoft.com/office/drawing/2014/main" id="{8E7BE0EF-F76F-40AB-92D7-0279EE475587}"/>
                </a:ext>
              </a:extLst>
            </p:cNvPr>
            <p:cNvSpPr/>
            <p:nvPr/>
          </p:nvSpPr>
          <p:spPr>
            <a:xfrm>
              <a:off x="59592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C19A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6" name="사각형: 둥근 모서리 25">
              <a:extLst>
                <a:ext uri="{FF2B5EF4-FFF2-40B4-BE49-F238E27FC236}">
                  <a16:creationId xmlns="" xmlns:a16="http://schemas.microsoft.com/office/drawing/2014/main" id="{84392B30-CBFF-402C-9BA1-365FCF1558B1}"/>
                </a:ext>
              </a:extLst>
            </p:cNvPr>
            <p:cNvSpPr/>
            <p:nvPr/>
          </p:nvSpPr>
          <p:spPr>
            <a:xfrm>
              <a:off x="63656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7F0829C-FB9A-4F8C-98BA-997DEABEDC30}"/>
              </a:ext>
            </a:extLst>
          </p:cNvPr>
          <p:cNvSpPr txBox="1"/>
          <p:nvPr/>
        </p:nvSpPr>
        <p:spPr>
          <a:xfrm>
            <a:off x="5116435" y="764155"/>
            <a:ext cx="19627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주요 골자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="" xmlns:a16="http://schemas.microsoft.com/office/drawing/2014/main" id="{E1C8AEC9-A05E-4A6E-8244-D54F95670C0B}"/>
              </a:ext>
            </a:extLst>
          </p:cNvPr>
          <p:cNvGrpSpPr/>
          <p:nvPr/>
        </p:nvGrpSpPr>
        <p:grpSpPr>
          <a:xfrm rot="5400000">
            <a:off x="5992394" y="1013435"/>
            <a:ext cx="201141" cy="12192002"/>
            <a:chOff x="11391387" y="-14318"/>
            <a:chExt cx="815387" cy="7213628"/>
          </a:xfrm>
        </p:grpSpPr>
        <p:sp>
          <p:nvSpPr>
            <p:cNvPr id="18" name="직사각형 17">
              <a:extLst>
                <a:ext uri="{FF2B5EF4-FFF2-40B4-BE49-F238E27FC236}">
                  <a16:creationId xmlns="" xmlns:a16="http://schemas.microsoft.com/office/drawing/2014/main" id="{6FDC2A3C-28D8-4089-B29C-EB3ED9647727}"/>
                </a:ext>
              </a:extLst>
            </p:cNvPr>
            <p:cNvSpPr/>
            <p:nvPr/>
          </p:nvSpPr>
          <p:spPr>
            <a:xfrm rot="10800000">
              <a:off x="11807734" y="-14317"/>
              <a:ext cx="399040" cy="7213627"/>
            </a:xfrm>
            <a:prstGeom prst="rect">
              <a:avLst/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="" xmlns:a16="http://schemas.microsoft.com/office/drawing/2014/main" id="{C2654736-5EF8-424C-8E4C-55EE4E2BB8BE}"/>
                </a:ext>
              </a:extLst>
            </p:cNvPr>
            <p:cNvSpPr/>
            <p:nvPr/>
          </p:nvSpPr>
          <p:spPr>
            <a:xfrm rot="10800000">
              <a:off x="11391387" y="-14318"/>
              <a:ext cx="416346" cy="7213627"/>
            </a:xfrm>
            <a:prstGeom prst="rect">
              <a:avLst/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891126"/>
              </p:ext>
            </p:extLst>
          </p:nvPr>
        </p:nvGraphicFramePr>
        <p:xfrm>
          <a:off x="965273" y="1344307"/>
          <a:ext cx="10463082" cy="4982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1541"/>
                <a:gridCol w="5231541"/>
              </a:tblGrid>
              <a:tr h="3093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현행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개정</a:t>
                      </a:r>
                      <a:endParaRPr lang="ko-KR" altLang="en-US" sz="2400" dirty="0"/>
                    </a:p>
                  </a:txBody>
                  <a:tcPr/>
                </a:tc>
              </a:tr>
              <a:tr h="4525108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⑦ 의장과 교섭단체 대표의원은 의원을 상임위원 회의 위원으로 선임하는 것이 공정을 기할 수 없는 뚜렷한 사유가 있다고 인정할 때에는 해당 상임위원회의 위원으로 선임하거나 선임을 요청 해서는 아니 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⑦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항부터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항까지에 따라 위원을 개선할 때 임시회의 경우에는 회기 중에 개선될 수 없고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정기 회의 경우에는 선임 또는 개선 후 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 이내에는 개선될 수 없다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다만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위원이 질병 등 부득이한 사 유로 의장의 허가를 받은 경우에는 그러하지 아니하다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⑧ 의장과 교섭단체 대표의원은 의원을 상임위원회의 위원으로 선임하는 것이 공정을 기할 수 없는 뚜렷한 사유가 있다고 인정할 때에는 해당 상임위원회의 위원으로 선임하거나 선임을 요청해서는 아니 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28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그룹 22">
            <a:extLst>
              <a:ext uri="{FF2B5EF4-FFF2-40B4-BE49-F238E27FC236}">
                <a16:creationId xmlns="" xmlns:a16="http://schemas.microsoft.com/office/drawing/2014/main" id="{21572F68-58B6-49EB-80B6-C14CF8E5FD6C}"/>
              </a:ext>
            </a:extLst>
          </p:cNvPr>
          <p:cNvGrpSpPr/>
          <p:nvPr/>
        </p:nvGrpSpPr>
        <p:grpSpPr>
          <a:xfrm>
            <a:off x="5681542" y="67674"/>
            <a:ext cx="828916" cy="593777"/>
            <a:chOff x="5552834" y="253948"/>
            <a:chExt cx="1074057" cy="856343"/>
          </a:xfrm>
        </p:grpSpPr>
        <p:sp>
          <p:nvSpPr>
            <p:cNvPr id="24" name="사각형: 둥근 모서리 23">
              <a:extLst>
                <a:ext uri="{FF2B5EF4-FFF2-40B4-BE49-F238E27FC236}">
                  <a16:creationId xmlns="" xmlns:a16="http://schemas.microsoft.com/office/drawing/2014/main" id="{27DDC3F0-8D8D-4809-9597-2B7B481EE23C}"/>
                </a:ext>
              </a:extLst>
            </p:cNvPr>
            <p:cNvSpPr/>
            <p:nvPr/>
          </p:nvSpPr>
          <p:spPr>
            <a:xfrm>
              <a:off x="55528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5" name="사각형: 둥근 모서리 24">
              <a:extLst>
                <a:ext uri="{FF2B5EF4-FFF2-40B4-BE49-F238E27FC236}">
                  <a16:creationId xmlns="" xmlns:a16="http://schemas.microsoft.com/office/drawing/2014/main" id="{8E7BE0EF-F76F-40AB-92D7-0279EE475587}"/>
                </a:ext>
              </a:extLst>
            </p:cNvPr>
            <p:cNvSpPr/>
            <p:nvPr/>
          </p:nvSpPr>
          <p:spPr>
            <a:xfrm>
              <a:off x="59592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C19A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  <p:sp>
          <p:nvSpPr>
            <p:cNvPr id="26" name="사각형: 둥근 모서리 25">
              <a:extLst>
                <a:ext uri="{FF2B5EF4-FFF2-40B4-BE49-F238E27FC236}">
                  <a16:creationId xmlns="" xmlns:a16="http://schemas.microsoft.com/office/drawing/2014/main" id="{84392B30-CBFF-402C-9BA1-365FCF1558B1}"/>
                </a:ext>
              </a:extLst>
            </p:cNvPr>
            <p:cNvSpPr/>
            <p:nvPr/>
          </p:nvSpPr>
          <p:spPr>
            <a:xfrm>
              <a:off x="6365634" y="253948"/>
              <a:ext cx="261257" cy="856343"/>
            </a:xfrm>
            <a:prstGeom prst="roundRect">
              <a:avLst>
                <a:gd name="adj" fmla="val 50000"/>
              </a:avLst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7F0829C-FB9A-4F8C-98BA-997DEABEDC30}"/>
              </a:ext>
            </a:extLst>
          </p:cNvPr>
          <p:cNvSpPr txBox="1"/>
          <p:nvPr/>
        </p:nvSpPr>
        <p:spPr>
          <a:xfrm>
            <a:off x="5116435" y="764155"/>
            <a:ext cx="196279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dist"/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조선일보명조" panose="02030304000000000000" pitchFamily="18" charset="-127"/>
                <a:ea typeface="조선일보명조" panose="02030304000000000000" pitchFamily="18" charset="-127"/>
                <a:cs typeface="조선일보명조" panose="02030304000000000000" pitchFamily="18" charset="-127"/>
              </a:rPr>
              <a:t>주요 골자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조선일보명조" panose="02030304000000000000" pitchFamily="18" charset="-127"/>
              <a:ea typeface="조선일보명조" panose="02030304000000000000" pitchFamily="18" charset="-127"/>
              <a:cs typeface="조선일보명조" panose="02030304000000000000" pitchFamily="18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="" xmlns:a16="http://schemas.microsoft.com/office/drawing/2014/main" id="{E1C8AEC9-A05E-4A6E-8244-D54F95670C0B}"/>
              </a:ext>
            </a:extLst>
          </p:cNvPr>
          <p:cNvGrpSpPr/>
          <p:nvPr/>
        </p:nvGrpSpPr>
        <p:grpSpPr>
          <a:xfrm rot="5400000">
            <a:off x="5992394" y="1013435"/>
            <a:ext cx="201141" cy="12192002"/>
            <a:chOff x="11391387" y="-14318"/>
            <a:chExt cx="815387" cy="7213628"/>
          </a:xfrm>
        </p:grpSpPr>
        <p:sp>
          <p:nvSpPr>
            <p:cNvPr id="18" name="직사각형 17">
              <a:extLst>
                <a:ext uri="{FF2B5EF4-FFF2-40B4-BE49-F238E27FC236}">
                  <a16:creationId xmlns="" xmlns:a16="http://schemas.microsoft.com/office/drawing/2014/main" id="{6FDC2A3C-28D8-4089-B29C-EB3ED9647727}"/>
                </a:ext>
              </a:extLst>
            </p:cNvPr>
            <p:cNvSpPr/>
            <p:nvPr/>
          </p:nvSpPr>
          <p:spPr>
            <a:xfrm rot="10800000">
              <a:off x="11807734" y="-14317"/>
              <a:ext cx="399040" cy="7213627"/>
            </a:xfrm>
            <a:prstGeom prst="rect">
              <a:avLst/>
            </a:prstGeom>
            <a:solidFill>
              <a:srgbClr val="1144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="" xmlns:a16="http://schemas.microsoft.com/office/drawing/2014/main" id="{C2654736-5EF8-424C-8E4C-55EE4E2BB8BE}"/>
                </a:ext>
              </a:extLst>
            </p:cNvPr>
            <p:cNvSpPr/>
            <p:nvPr/>
          </p:nvSpPr>
          <p:spPr>
            <a:xfrm rot="10800000">
              <a:off x="11391387" y="-14318"/>
              <a:ext cx="416346" cy="7213627"/>
            </a:xfrm>
            <a:prstGeom prst="rect">
              <a:avLst/>
            </a:prstGeom>
            <a:solidFill>
              <a:srgbClr val="BB2B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highlight>
                  <a:srgbClr val="FFFF00"/>
                </a:highlight>
                <a:latin typeface="경기천년바탕 Regular" panose="02020503020101020101" pitchFamily="18" charset="-127"/>
                <a:ea typeface="경기천년바탕 Regular" panose="02020503020101020101" pitchFamily="18" charset="-127"/>
              </a:endParaRPr>
            </a:p>
          </p:txBody>
        </p:sp>
      </p:grp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715715"/>
              </p:ext>
            </p:extLst>
          </p:nvPr>
        </p:nvGraphicFramePr>
        <p:xfrm>
          <a:off x="965273" y="1344307"/>
          <a:ext cx="10463082" cy="4982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1541"/>
                <a:gridCol w="5231541"/>
              </a:tblGrid>
              <a:tr h="3093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현행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개정</a:t>
                      </a:r>
                      <a:endParaRPr lang="ko-KR" altLang="en-US" sz="2400" dirty="0"/>
                    </a:p>
                  </a:txBody>
                  <a:tcPr/>
                </a:tc>
              </a:tr>
              <a:tr h="4525108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안건조정위원회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① 위원회는 이견을 조정할 필요가 있는 안건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예 산안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기금운용계획안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임대형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민자사업 한도액 안 및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체계ㆍ자구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심사를 위하여 법제사법위원 회에 회부된 법률안은 제외한다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이하 이 조에서 같다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을 심사하기 위하여 재적위원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분의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 상의 요구로 안건조정위원회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이하 이 조에서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정위원회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라 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를 구성하고 해당 안건을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따른 대체토론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大體討論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 끝난 후 조정위원회에 회부한다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다만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조정위원회를 거 친 안건에 대해서는 그 심사를 위한 조정위원회 를 구성할 수 없다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국회법 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2(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안건조정위원회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① 위원회는 이견을 조정할 필요가 있는 안건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예산안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기금운용계획안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임대형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민자사업 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한도액안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및 </a:t>
                      </a:r>
                      <a:r>
                        <a:rPr lang="ko-KR" altLang="en-US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체계ㆍ자구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심사를 위하여 법제위원회에 회부된 법률안은 제외한다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이하 이 조에서 같다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을 심사하기 위하여 재적위원 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분의 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이상의 요구로 안건조정위원회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이하 이 조에서 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조정위원회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라 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를 구성 하고 해당 안건을 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 제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항에 따른 대체토론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大體討論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 끝난 후 조정위원회에 회부한다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다만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조정위원회를 거친 안건에 대해서는 그 심사를 위한 조정위원회를 구성할 수 없다</a:t>
                      </a:r>
                      <a:r>
                        <a:rPr lang="en-US" altLang="ko-KR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중략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1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810</TotalTime>
  <Words>2120</Words>
  <Application>Microsoft Office PowerPoint</Application>
  <PresentationFormat>사용자 지정</PresentationFormat>
  <Paragraphs>215</Paragraphs>
  <Slides>21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9" baseType="lpstr">
      <vt:lpstr>KoPubWorld바탕체 Medium</vt:lpstr>
      <vt:lpstr>경기천년바탕 Regular</vt:lpstr>
      <vt:lpstr>맑은 고딕</vt:lpstr>
      <vt:lpstr>조선일보명조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김 가경</cp:lastModifiedBy>
  <cp:revision>81</cp:revision>
  <dcterms:created xsi:type="dcterms:W3CDTF">2017-10-29T11:35:24Z</dcterms:created>
  <dcterms:modified xsi:type="dcterms:W3CDTF">2019-12-21T12:30:51Z</dcterms:modified>
  <cp:contentStatus/>
</cp:coreProperties>
</file>