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조선일보명조" panose="02030304000000000000" pitchFamily="18" charset="-127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9" autoAdjust="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38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4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329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68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69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44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16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61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5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9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1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71EC-D441-446A-94E9-2A43551FE7CF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C7631-9217-4B5A-9664-30F2D51FC0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004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269962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올바른 통일교육을 위한 통일교육 </a:t>
            </a:r>
            <a:r>
              <a:rPr lang="ko-KR" altLang="en-US" sz="2400" dirty="0" err="1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지원법</a:t>
            </a:r>
            <a:r>
              <a:rPr lang="ko-KR" altLang="en-US" sz="2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r>
              <a:rPr lang="ko-KR" altLang="en-US" sz="2400" dirty="0" err="1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일부개정안</a:t>
            </a:r>
            <a:r>
              <a:rPr lang="ko-KR" altLang="en-US" sz="2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</a:t>
            </a:r>
            <a:endParaRPr lang="ko-KR" altLang="en-US" sz="2400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63573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외교통상위원회</a:t>
            </a:r>
            <a:endParaRPr lang="ko-KR" altLang="en-US" sz="2400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35849" y="571480"/>
            <a:ext cx="7868599" cy="53057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60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899592" y="1268760"/>
            <a:ext cx="4896544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감사합니다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632088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28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664"/>
          </a:xfrm>
        </p:spPr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목차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1034" y="1052736"/>
            <a:ext cx="7580567" cy="53778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913" y="1587562"/>
            <a:ext cx="265649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Ⅰ. </a:t>
            </a:r>
            <a:r>
              <a:rPr lang="ko-KR" altLang="en-US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제안 이유</a:t>
            </a:r>
            <a:endParaRPr lang="en-US" altLang="ko-KR" sz="2800" dirty="0" smtClean="0">
              <a:solidFill>
                <a:schemeClr val="bg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Ⅱ</a:t>
            </a:r>
            <a:r>
              <a:rPr lang="en-US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. </a:t>
            </a:r>
            <a:r>
              <a:rPr lang="ko-KR" altLang="en-US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신구문대조표</a:t>
            </a:r>
            <a:endParaRPr lang="en-US" altLang="ko-KR" sz="2800" dirty="0" smtClean="0">
              <a:solidFill>
                <a:schemeClr val="bg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Ⅲ</a:t>
            </a:r>
            <a:r>
              <a:rPr lang="en-US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. </a:t>
            </a:r>
            <a:r>
              <a:rPr lang="ko-KR" altLang="en-US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기대효과</a:t>
            </a:r>
            <a:endParaRPr lang="en-US" altLang="ko-KR" sz="2800" dirty="0" smtClean="0">
              <a:solidFill>
                <a:schemeClr val="bg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Ⅳ</a:t>
            </a:r>
            <a:r>
              <a:rPr lang="en-US" altLang="ko-KR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. </a:t>
            </a:r>
            <a:r>
              <a:rPr lang="ko-KR" altLang="en-US" sz="2800" dirty="0" smtClean="0">
                <a:solidFill>
                  <a:schemeClr val="bg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질의</a:t>
            </a:r>
            <a:endParaRPr lang="en-US" altLang="ko-KR" sz="2800" dirty="0" smtClean="0">
              <a:solidFill>
                <a:schemeClr val="bg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endParaRPr lang="en-US" altLang="ko-KR" sz="2800" dirty="0" smtClean="0">
              <a:solidFill>
                <a:schemeClr val="bg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64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836712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57200" y="260648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제안이</a:t>
            </a:r>
            <a:r>
              <a:rPr lang="ko-KR" altLang="en-US" dirty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유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83568" y="950913"/>
            <a:ext cx="3061167" cy="5355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>
              <a:lnSpc>
                <a:spcPct val="120000"/>
              </a:lnSpc>
            </a:pPr>
            <a:r>
              <a:rPr lang="ko-KR" altLang="en-US" sz="2400" spc="-150" dirty="0" smtClean="0">
                <a:ln>
                  <a:solidFill>
                    <a:schemeClr val="tx1">
                      <a:lumMod val="85000"/>
                      <a:lumOff val="15000"/>
                      <a:alpha val="2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통일에 대한 현 시점</a:t>
            </a:r>
            <a:endParaRPr lang="en-US" altLang="ko-KR" sz="2400" spc="-150" dirty="0">
              <a:ln>
                <a:solidFill>
                  <a:schemeClr val="tx1">
                    <a:lumMod val="85000"/>
                    <a:lumOff val="15000"/>
                    <a:alpha val="2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58"/>
          <a:stretch/>
        </p:blipFill>
        <p:spPr>
          <a:xfrm>
            <a:off x="179512" y="2334829"/>
            <a:ext cx="3006779" cy="307584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2689"/>
          <a:stretch/>
        </p:blipFill>
        <p:spPr>
          <a:xfrm>
            <a:off x="6228184" y="1678737"/>
            <a:ext cx="2784771" cy="41142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92477" y="579834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채널 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A ‘</a:t>
            </a:r>
            <a:r>
              <a:rPr lang="ko-KR" altLang="en-US" sz="1400" dirty="0" err="1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외부자들</a:t>
            </a:r>
            <a:r>
              <a:rPr lang="en-US" altLang="ko-KR" sz="1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’</a:t>
            </a:r>
            <a:endParaRPr lang="ko-KR" altLang="en-US" sz="1400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" t="45305" r="-176" b="4694"/>
          <a:stretch/>
        </p:blipFill>
        <p:spPr>
          <a:xfrm>
            <a:off x="3203848" y="1678737"/>
            <a:ext cx="3036744" cy="411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212" y="0"/>
            <a:ext cx="912878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7544" y="836712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57200" y="260648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제안이</a:t>
            </a:r>
            <a:r>
              <a:rPr lang="ko-KR" altLang="en-US" dirty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유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683568" y="980728"/>
            <a:ext cx="7848872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474441"/>
              </p:ext>
            </p:extLst>
          </p:nvPr>
        </p:nvGraphicFramePr>
        <p:xfrm>
          <a:off x="971600" y="1484784"/>
          <a:ext cx="6408712" cy="576064"/>
        </p:xfrm>
        <a:graphic>
          <a:graphicData uri="http://schemas.openxmlformats.org/drawingml/2006/table">
            <a:tbl>
              <a:tblPr/>
              <a:tblGrid>
                <a:gridCol w="697947"/>
                <a:gridCol w="5710765"/>
              </a:tblGrid>
              <a:tr h="5760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문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1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학생은 평소에 “북한” 하면 어떤 이미지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(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생각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)</a:t>
                      </a: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가 가장 먼저 떠오르나요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?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pic>
        <p:nvPicPr>
          <p:cNvPr id="1025" name="_x192789760" descr="EMB0000072871b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40"/>
          <a:stretch>
            <a:fillRect/>
          </a:stretch>
        </p:blipFill>
        <p:spPr bwMode="auto">
          <a:xfrm>
            <a:off x="816610" y="2564904"/>
            <a:ext cx="758278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1021368" y="5631631"/>
            <a:ext cx="4990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200" b="1" dirty="0" smtClean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[</a:t>
            </a:r>
            <a:r>
              <a:rPr lang="ko-KR" altLang="ko-KR" sz="1200" b="1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출처]</a:t>
            </a:r>
            <a:r>
              <a:rPr lang="ko-KR" altLang="ko-KR" sz="12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학생 및 교사들의 북한과 통일에 대한 인식 파악, ｢2018년 학교 통일교육 실태조사｣ 진행|</a:t>
            </a:r>
            <a:r>
              <a:rPr lang="ko-KR" altLang="ko-KR" sz="1200" b="1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작성자</a:t>
            </a:r>
            <a:r>
              <a:rPr lang="ko-KR" altLang="ko-KR" sz="12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교육부</a:t>
            </a:r>
          </a:p>
        </p:txBody>
      </p:sp>
    </p:spTree>
    <p:extLst>
      <p:ext uri="{BB962C8B-B14F-4D97-AF65-F5344CB8AC3E}">
        <p14:creationId xmlns:p14="http://schemas.microsoft.com/office/powerpoint/2010/main" val="207386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457200" y="260648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신구문대조표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836712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980728"/>
            <a:ext cx="7848872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89431"/>
              </p:ext>
            </p:extLst>
          </p:nvPr>
        </p:nvGraphicFramePr>
        <p:xfrm>
          <a:off x="899592" y="1268760"/>
          <a:ext cx="7416824" cy="4824536"/>
        </p:xfrm>
        <a:graphic>
          <a:graphicData uri="http://schemas.openxmlformats.org/drawingml/2006/table">
            <a:tbl>
              <a:tblPr/>
              <a:tblGrid>
                <a:gridCol w="3708412"/>
                <a:gridCol w="3708412"/>
              </a:tblGrid>
              <a:tr h="65501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현 행</a:t>
                      </a:r>
                    </a:p>
                  </a:txBody>
                  <a:tcPr marL="72009" marR="720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2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개 정 안</a:t>
                      </a:r>
                    </a:p>
                  </a:txBody>
                  <a:tcPr marL="72009" marR="7200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08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3718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9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조의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통일교육 전문강사의 양성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)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① 통일부장관은 통일교육원에 통일교육 전문과정을 개설하여 그 과정을 수료한 사람에게 통일교육 전문강사 자격을 부여할 수 있다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9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조의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통일교육 전문강사의 양성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①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현행과 같음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3718"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&lt;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신 설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&gt;</a:t>
                      </a: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② 통일부장관은 제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1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항에 따라 통일교육 전문강사 자격을 </a:t>
                      </a:r>
                      <a:r>
                        <a:rPr lang="ko-KR" altLang="en-US" sz="1100" u="sng" kern="0" spc="0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부여받은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 사람이 다음 각 호의 어느 하나에 해당하는 경우에는 그 자격을 취소할 수 있다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2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6512" y="27384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493712" y="288032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신구문대조표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04056" y="864096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20080" y="1008112"/>
            <a:ext cx="7848872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34807"/>
              </p:ext>
            </p:extLst>
          </p:nvPr>
        </p:nvGraphicFramePr>
        <p:xfrm>
          <a:off x="864096" y="1152128"/>
          <a:ext cx="7632848" cy="5040561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1332415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1. </a:t>
                      </a:r>
                      <a:r>
                        <a:rPr lang="ko-KR" altLang="en-US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거짓이나 그 밖의 부정한 방법으로 통일교육 전문과정을 이수하거나 통일교육 전문강사 자격을 취득한 경우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1809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2. 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자유민주적 기본 질서를 침해하는 내용의 통일교육을 한 경우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7814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3. 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국가안전보장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․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질서유지 및 공공복리를 저해할 우려가 있는 내용의 통일교육을 한 경우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8523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4. 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개인적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․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당파적 목적으로 통일교육을 한 경우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2009" marR="72009" marT="63246" marB="6324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457200" y="260648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신구문대조표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836712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980728"/>
            <a:ext cx="7848872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00369"/>
              </p:ext>
            </p:extLst>
          </p:nvPr>
        </p:nvGraphicFramePr>
        <p:xfrm>
          <a:off x="899592" y="1126936"/>
          <a:ext cx="7488832" cy="5038367"/>
        </p:xfrm>
        <a:graphic>
          <a:graphicData uri="http://schemas.openxmlformats.org/drawingml/2006/table">
            <a:tbl>
              <a:tblPr/>
              <a:tblGrid>
                <a:gridCol w="3744416"/>
                <a:gridCol w="3744416"/>
              </a:tblGrid>
              <a:tr h="793298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5. </a:t>
                      </a:r>
                      <a:r>
                        <a:rPr lang="ko-KR" altLang="en-US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허위사실에 입각하여 통일교육을 한 경우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8208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6. </a:t>
                      </a:r>
                      <a:r>
                        <a:rPr lang="ko-KR" altLang="en-US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거짓이나 그 밖의 부정한 방법으로 통일교육 관련 경비를 지원받거나 그 지원받은 경비를 통일교육 목적 외의 용도로 사용한 경우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0831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9880" marR="0" indent="-30988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7. </a:t>
                      </a:r>
                      <a:r>
                        <a:rPr lang="ko-KR" altLang="en-US" sz="1100" u="sng" kern="0" spc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통일교육 전문강사의 통일교육 활동과 관련하여 품위를 손상하는 행위를 한 경우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8015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&lt;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신 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&gt;</a:t>
                      </a: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③ 통일부장관은 제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항에 따라 통일교육 전문강사의 자격을 취소하려면 청문을 하여야 한다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8015"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② 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1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항에 따라 개설되는 통일교육 전문과정의 운영 등에 관한 구체적인 사항은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통일부장관이 </a:t>
                      </a:r>
                      <a:r>
                        <a:rPr lang="ko-KR" alt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정한다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.</a:t>
                      </a:r>
                      <a:endParaRPr lang="en-US" altLang="ko-KR" sz="1100" kern="0" spc="0" dirty="0">
                        <a:solidFill>
                          <a:schemeClr val="tx1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indent="-177800" algn="just" fontAlgn="base" latinLnBrk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④ 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(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현행 제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</a:t>
                      </a:r>
                      <a:r>
                        <a:rPr lang="ko-KR" altLang="en-US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항과 같음</a:t>
                      </a:r>
                      <a:r>
                        <a:rPr lang="en-US" altLang="ko-KR" sz="11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71496" marR="71496" marT="62796" marB="62796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7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457200" y="260648"/>
            <a:ext cx="8229600" cy="6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기대효과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836712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63461" y="980728"/>
            <a:ext cx="7848872" cy="532859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39312"/>
              </p:ext>
            </p:extLst>
          </p:nvPr>
        </p:nvGraphicFramePr>
        <p:xfrm>
          <a:off x="827584" y="1484784"/>
          <a:ext cx="7272808" cy="648072"/>
        </p:xfrm>
        <a:graphic>
          <a:graphicData uri="http://schemas.openxmlformats.org/drawingml/2006/table">
            <a:tbl>
              <a:tblPr/>
              <a:tblGrid>
                <a:gridCol w="792052"/>
                <a:gridCol w="6480756"/>
              </a:tblGrid>
              <a:tr h="6480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문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2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C5F3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학생은 “북한”이 우리에게 어떠한 대상이라고 생각하나요</a:t>
                      </a:r>
                      <a:r>
                        <a:rPr lang="en-US" altLang="ko-KR" sz="1100" b="1" kern="0" spc="0" dirty="0">
                          <a:solidFill>
                            <a:srgbClr val="000000"/>
                          </a:solidFill>
                          <a:effectLst/>
                          <a:latin typeface="조선일보명조" panose="02030304000000000000" pitchFamily="18" charset="-127"/>
                          <a:ea typeface="조선일보명조" panose="02030304000000000000" pitchFamily="18" charset="-127"/>
                          <a:cs typeface="조선일보명조" panose="02030304000000000000" pitchFamily="18" charset="-127"/>
                        </a:rPr>
                        <a:t>?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조선일보명조" panose="02030304000000000000" pitchFamily="18" charset="-127"/>
                        <a:ea typeface="조선일보명조" panose="02030304000000000000" pitchFamily="18" charset="-127"/>
                        <a:cs typeface="조선일보명조" panose="02030304000000000000" pitchFamily="18" charset="-127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78787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1" name="_x202309184" descr="EMB0000072871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8"/>
          <a:stretch>
            <a:fillRect/>
          </a:stretch>
        </p:blipFill>
        <p:spPr bwMode="auto">
          <a:xfrm>
            <a:off x="869031" y="2492896"/>
            <a:ext cx="751939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1021368" y="5631631"/>
            <a:ext cx="4990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200" b="1" dirty="0" smtClean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[</a:t>
            </a:r>
            <a:r>
              <a:rPr lang="ko-KR" altLang="ko-KR" sz="1200" b="1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출처]</a:t>
            </a:r>
            <a:r>
              <a:rPr lang="ko-KR" altLang="ko-KR" sz="12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학생 및 교사들의 북한과 통일에 대한 인식 파악, ｢2018년 학교 통일교육 실태조사｣ 진행|</a:t>
            </a:r>
            <a:r>
              <a:rPr lang="ko-KR" altLang="ko-KR" sz="1200" b="1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작성자</a:t>
            </a:r>
            <a:r>
              <a:rPr lang="ko-KR" altLang="ko-KR" sz="12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 교육부</a:t>
            </a:r>
          </a:p>
        </p:txBody>
      </p:sp>
    </p:spTree>
    <p:extLst>
      <p:ext uri="{BB962C8B-B14F-4D97-AF65-F5344CB8AC3E}">
        <p14:creationId xmlns:p14="http://schemas.microsoft.com/office/powerpoint/2010/main" val="22507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내용 개체 틀 2"/>
          <p:cNvSpPr txBox="1">
            <a:spLocks/>
          </p:cNvSpPr>
          <p:nvPr/>
        </p:nvSpPr>
        <p:spPr>
          <a:xfrm>
            <a:off x="899592" y="1268760"/>
            <a:ext cx="2556284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400" dirty="0" smtClean="0">
                <a:solidFill>
                  <a:schemeClr val="bg1">
                    <a:lumMod val="9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질의응답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67544" y="632088"/>
            <a:ext cx="8280920" cy="55938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63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316</Words>
  <Application>Microsoft Office PowerPoint</Application>
  <PresentationFormat>화면 슬라이드 쇼(4:3)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Arial</vt:lpstr>
      <vt:lpstr>조선일보명조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Min Cheol Joo</dc:creator>
  <cp:lastModifiedBy>Min Cheol Joo</cp:lastModifiedBy>
  <cp:revision>7</cp:revision>
  <dcterms:created xsi:type="dcterms:W3CDTF">2019-12-18T14:04:44Z</dcterms:created>
  <dcterms:modified xsi:type="dcterms:W3CDTF">2019-12-20T14:43:48Z</dcterms:modified>
</cp:coreProperties>
</file>