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56" r:id="rId3"/>
    <p:sldId id="261" r:id="rId4"/>
    <p:sldId id="266" r:id="rId5"/>
    <p:sldId id="263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9" r:id="rId17"/>
    <p:sldId id="280" r:id="rId18"/>
    <p:sldId id="282" r:id="rId19"/>
    <p:sldId id="283" r:id="rId20"/>
  </p:sldIdLst>
  <p:sldSz cx="9144000" cy="6858000" type="screen4x3"/>
  <p:notesSz cx="6858000" cy="9144000"/>
  <p:embeddedFontLst>
    <p:embeddedFont>
      <p:font typeface="나눔고딕" panose="020D0604000000000000" pitchFamily="34" charset="-127"/>
      <p:regular r:id="rId22"/>
    </p:embeddedFont>
    <p:embeddedFont>
      <p:font typeface="포천 오성과 한음 Bold" panose="020B0803000000000000" pitchFamily="34" charset="-127"/>
      <p:bold r:id="rId23"/>
    </p:embeddedFont>
    <p:embeddedFont>
      <p:font typeface="맑은 고딕" panose="020B0502040504020204" pitchFamily="34" charset="0"/>
      <p:regular r:id="rId24"/>
      <p:bold r:id="rId25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slide" Target="slides/slide16.xml" /><Relationship Id="rId26" Type="http://schemas.openxmlformats.org/officeDocument/2006/relationships/presProps" Target="presProps.xml" /><Relationship Id="rId3" Type="http://schemas.openxmlformats.org/officeDocument/2006/relationships/slide" Target="slides/slide1.xml" /><Relationship Id="rId21" Type="http://schemas.openxmlformats.org/officeDocument/2006/relationships/notesMaster" Target="notesMasters/notesMaster1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slide" Target="slides/slide15.xml" /><Relationship Id="rId25" Type="http://schemas.openxmlformats.org/officeDocument/2006/relationships/font" Target="fonts/font4.fntdata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4.xml" /><Relationship Id="rId20" Type="http://schemas.openxmlformats.org/officeDocument/2006/relationships/slide" Target="slides/slide18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24" Type="http://schemas.openxmlformats.org/officeDocument/2006/relationships/font" Target="fonts/font3.fntdata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23" Type="http://schemas.openxmlformats.org/officeDocument/2006/relationships/font" Target="fonts/font2.fntdata" /><Relationship Id="rId28" Type="http://schemas.openxmlformats.org/officeDocument/2006/relationships/theme" Target="theme/theme1.xml" /><Relationship Id="rId10" Type="http://schemas.openxmlformats.org/officeDocument/2006/relationships/slide" Target="slides/slide8.xml" /><Relationship Id="rId19" Type="http://schemas.openxmlformats.org/officeDocument/2006/relationships/slide" Target="slides/slide17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Relationship Id="rId22" Type="http://schemas.openxmlformats.org/officeDocument/2006/relationships/font" Target="fonts/font1.fntdata" /><Relationship Id="rId27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BB9E4-9471-4261-B227-B9E0BF2EB2D3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1B598-FBB0-419D-95C0-7FDC543B4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1477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1B598-FBB0-419D-95C0-7FDC543B4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5704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1B598-FBB0-419D-95C0-7FDC543B4475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5704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1B598-FBB0-419D-95C0-7FDC543B4475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5704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1B598-FBB0-419D-95C0-7FDC543B4475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5704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1B598-FBB0-419D-95C0-7FDC543B4475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5704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3974-9251-4CCB-AC10-22CC17266F28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BD55-CBA2-434F-BC5D-CC78A867AA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099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3974-9251-4CCB-AC10-22CC17266F28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BD55-CBA2-434F-BC5D-CC78A867AA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662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3974-9251-4CCB-AC10-22CC17266F28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BD55-CBA2-434F-BC5D-CC78A867AA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7533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02FB-BD63-46B7-899F-69C04DEBAAFC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893D-D166-40BE-914B-BCDD4C0CEF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28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02FB-BD63-46B7-899F-69C04DEBAAFC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893D-D166-40BE-914B-BCDD4C0CEF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3725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02FB-BD63-46B7-899F-69C04DEBAAFC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893D-D166-40BE-914B-BCDD4C0CEF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6330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02FB-BD63-46B7-899F-69C04DEBAAFC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893D-D166-40BE-914B-BCDD4C0CEF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3031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02FB-BD63-46B7-899F-69C04DEBAAFC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893D-D166-40BE-914B-BCDD4C0CEF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1140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02FB-BD63-46B7-899F-69C04DEBAAFC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893D-D166-40BE-914B-BCDD4C0CEF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882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02FB-BD63-46B7-899F-69C04DEBAAFC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893D-D166-40BE-914B-BCDD4C0CEF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11547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02FB-BD63-46B7-899F-69C04DEBAAFC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893D-D166-40BE-914B-BCDD4C0CEF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453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3974-9251-4CCB-AC10-22CC17266F28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BD55-CBA2-434F-BC5D-CC78A867AA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77206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02FB-BD63-46B7-899F-69C04DEBAAFC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893D-D166-40BE-914B-BCDD4C0CEF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66010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02FB-BD63-46B7-899F-69C04DEBAAFC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893D-D166-40BE-914B-BCDD4C0CEF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5076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02FB-BD63-46B7-899F-69C04DEBAAFC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893D-D166-40BE-914B-BCDD4C0CEF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954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3974-9251-4CCB-AC10-22CC17266F28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BD55-CBA2-434F-BC5D-CC78A867AA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473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3974-9251-4CCB-AC10-22CC17266F28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BD55-CBA2-434F-BC5D-CC78A867AA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12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3974-9251-4CCB-AC10-22CC17266F28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BD55-CBA2-434F-BC5D-CC78A867AA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688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3974-9251-4CCB-AC10-22CC17266F28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BD55-CBA2-434F-BC5D-CC78A867AA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152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3974-9251-4CCB-AC10-22CC17266F28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BD55-CBA2-434F-BC5D-CC78A867AA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884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3974-9251-4CCB-AC10-22CC17266F28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BD55-CBA2-434F-BC5D-CC78A867AA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01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3974-9251-4CCB-AC10-22CC17266F28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3BD55-CBA2-434F-BC5D-CC78A867AA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878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A3974-9251-4CCB-AC10-22CC17266F28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3BD55-CBA2-434F-BC5D-CC78A867AAF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251520" y="206642"/>
            <a:ext cx="8640960" cy="644471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780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602FB-BD63-46B7-899F-69C04DEBAAFC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5893D-D166-40BE-914B-BCDD4C0CEF9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251520" y="206642"/>
            <a:ext cx="8640960" cy="6444716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694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8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8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8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8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8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 /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18.xml" /><Relationship Id="rId4" Type="http://schemas.openxmlformats.org/officeDocument/2006/relationships/image" Target="../media/image15.png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8.xm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 /><Relationship Id="rId13" Type="http://schemas.microsoft.com/office/2007/relationships/hdphoto" Target="../media/hdphoto6.wdp" /><Relationship Id="rId3" Type="http://schemas.microsoft.com/office/2007/relationships/hdphoto" Target="../media/hdphoto1.wdp" /><Relationship Id="rId7" Type="http://schemas.microsoft.com/office/2007/relationships/hdphoto" Target="../media/hdphoto3.wdp" /><Relationship Id="rId12" Type="http://schemas.openxmlformats.org/officeDocument/2006/relationships/image" Target="../media/image7.png" /><Relationship Id="rId17" Type="http://schemas.microsoft.com/office/2007/relationships/hdphoto" Target="../media/hdphoto8.wdp" /><Relationship Id="rId2" Type="http://schemas.openxmlformats.org/officeDocument/2006/relationships/image" Target="../media/image2.png" /><Relationship Id="rId16" Type="http://schemas.openxmlformats.org/officeDocument/2006/relationships/image" Target="../media/image9.png" /><Relationship Id="rId1" Type="http://schemas.openxmlformats.org/officeDocument/2006/relationships/slideLayout" Target="../slideLayouts/slideLayout18.xml" /><Relationship Id="rId6" Type="http://schemas.openxmlformats.org/officeDocument/2006/relationships/image" Target="../media/image4.png" /><Relationship Id="rId11" Type="http://schemas.microsoft.com/office/2007/relationships/hdphoto" Target="../media/hdphoto5.wdp" /><Relationship Id="rId5" Type="http://schemas.microsoft.com/office/2007/relationships/hdphoto" Target="../media/hdphoto2.wdp" /><Relationship Id="rId15" Type="http://schemas.microsoft.com/office/2007/relationships/hdphoto" Target="../media/hdphoto7.wdp" /><Relationship Id="rId10" Type="http://schemas.openxmlformats.org/officeDocument/2006/relationships/image" Target="../media/image6.png" /><Relationship Id="rId4" Type="http://schemas.openxmlformats.org/officeDocument/2006/relationships/image" Target="../media/image3.png" /><Relationship Id="rId9" Type="http://schemas.microsoft.com/office/2007/relationships/hdphoto" Target="../media/hdphoto4.wdp" /><Relationship Id="rId14" Type="http://schemas.openxmlformats.org/officeDocument/2006/relationships/image" Target="../media/image8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 /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18.xml" /><Relationship Id="rId4" Type="http://schemas.openxmlformats.org/officeDocument/2006/relationships/image" Target="../media/image12.png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2435404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사회의견 수렴을 위한</a:t>
            </a:r>
            <a:endParaRPr lang="en-US" altLang="ko-KR" sz="3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ko-KR" altLang="en-US" sz="3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국민청원 체계화 및</a:t>
            </a:r>
            <a:r>
              <a:rPr lang="en-US" altLang="ko-KR" sz="3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3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법제화에 대한</a:t>
            </a:r>
            <a:endParaRPr lang="en-US" altLang="ko-KR" sz="3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ko-KR" altLang="en-US" sz="3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국민청원위원회</a:t>
            </a:r>
            <a:r>
              <a:rPr lang="en-US" altLang="ko-KR" sz="3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32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법률제정안</a:t>
            </a:r>
            <a:endParaRPr lang="ko-KR" altLang="en-US" sz="3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27884" y="46531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bg1"/>
                </a:solidFill>
                <a:latin typeface="포천 오성과 한음 Bold" panose="020B0803000000000000" pitchFamily="50" charset="-127"/>
                <a:ea typeface="포천 오성과 한음 Bold" panose="020B0803000000000000" pitchFamily="50" charset="-127"/>
              </a:rPr>
              <a:t>발표자 </a:t>
            </a:r>
            <a:r>
              <a:rPr lang="en-US" altLang="ko-KR" dirty="0">
                <a:solidFill>
                  <a:schemeClr val="bg1"/>
                </a:solidFill>
                <a:latin typeface="포천 오성과 한음 Bold" panose="020B0803000000000000" pitchFamily="50" charset="-127"/>
                <a:ea typeface="포천 오성과 한음 Bold" panose="020B0803000000000000" pitchFamily="50" charset="-127"/>
              </a:rPr>
              <a:t>: </a:t>
            </a:r>
            <a:r>
              <a:rPr lang="ko-KR" altLang="en-US" dirty="0">
                <a:solidFill>
                  <a:schemeClr val="bg1"/>
                </a:solidFill>
                <a:latin typeface="포천 오성과 한음 Bold" panose="020B0803000000000000" pitchFamily="50" charset="-127"/>
                <a:ea typeface="포천 오성과 한음 Bold" panose="020B0803000000000000" pitchFamily="50" charset="-127"/>
              </a:rPr>
              <a:t>김지현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51520" y="206642"/>
            <a:ext cx="8640960" cy="6444716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3268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오각형 1"/>
          <p:cNvSpPr/>
          <p:nvPr/>
        </p:nvSpPr>
        <p:spPr>
          <a:xfrm>
            <a:off x="395536" y="332656"/>
            <a:ext cx="1656184" cy="57606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포천 오성과 한음 Bold" panose="020B0803000000000000" pitchFamily="50" charset="-127"/>
                <a:ea typeface="포천 오성과 한음 Bold" panose="020B0803000000000000" pitchFamily="50" charset="-127"/>
              </a:rPr>
              <a:t>주요골자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389" y="980728"/>
            <a:ext cx="823815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altLang="ko-KR" dirty="0">
                <a:solidFill>
                  <a:schemeClr val="bg1"/>
                </a:solidFill>
              </a:rPr>
              <a:t>4. </a:t>
            </a:r>
            <a:r>
              <a:rPr lang="ko-KR" altLang="en-US" dirty="0">
                <a:solidFill>
                  <a:schemeClr val="bg1"/>
                </a:solidFill>
              </a:rPr>
              <a:t>운영위원회에서 판단 후 각 부서에서 답변이 가능할 경우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청원에 대한 의견 및 답변을 작성</a:t>
            </a:r>
          </a:p>
          <a:p>
            <a:pPr fontAlgn="base"/>
            <a:r>
              <a:rPr lang="en-US" altLang="ko-KR" dirty="0">
                <a:solidFill>
                  <a:schemeClr val="bg1"/>
                </a:solidFill>
              </a:rPr>
              <a:t>5. </a:t>
            </a:r>
            <a:r>
              <a:rPr lang="ko-KR" altLang="en-US" dirty="0">
                <a:solidFill>
                  <a:schemeClr val="bg1"/>
                </a:solidFill>
              </a:rPr>
              <a:t>각 부서에서 작성한 답변은 각부서의 부장이 국민에게 공표</a:t>
            </a:r>
          </a:p>
          <a:p>
            <a:pPr fontAlgn="base"/>
            <a:r>
              <a:rPr lang="en-US" altLang="ko-KR" dirty="0">
                <a:solidFill>
                  <a:schemeClr val="bg1"/>
                </a:solidFill>
              </a:rPr>
              <a:t>6. </a:t>
            </a:r>
            <a:r>
              <a:rPr lang="ko-KR" altLang="en-US" dirty="0">
                <a:solidFill>
                  <a:schemeClr val="bg1"/>
                </a:solidFill>
              </a:rPr>
              <a:t>운영위원회의 판단 후 각 부서에서 답변할 수 없는 청원은 청원에 맞는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국가기관이 이행</a:t>
            </a:r>
          </a:p>
          <a:p>
            <a:pPr fontAlgn="base"/>
            <a:r>
              <a:rPr lang="en-US" altLang="ko-KR" dirty="0">
                <a:solidFill>
                  <a:schemeClr val="bg1"/>
                </a:solidFill>
              </a:rPr>
              <a:t>7. </a:t>
            </a:r>
            <a:r>
              <a:rPr lang="ko-KR" altLang="en-US" dirty="0">
                <a:solidFill>
                  <a:schemeClr val="bg1"/>
                </a:solidFill>
              </a:rPr>
              <a:t>국가기관은 </a:t>
            </a:r>
            <a:r>
              <a:rPr lang="en-US" altLang="ko-KR" dirty="0">
                <a:solidFill>
                  <a:schemeClr val="bg1"/>
                </a:solidFill>
              </a:rPr>
              <a:t>30</a:t>
            </a:r>
            <a:r>
              <a:rPr lang="ko-KR" altLang="en-US" dirty="0">
                <a:solidFill>
                  <a:schemeClr val="bg1"/>
                </a:solidFill>
              </a:rPr>
              <a:t>일 이내에 운영위원회에 답변 및 의견 제출</a:t>
            </a:r>
          </a:p>
          <a:p>
            <a:pPr fontAlgn="base"/>
            <a:r>
              <a:rPr lang="en-US" altLang="ko-KR" dirty="0">
                <a:solidFill>
                  <a:schemeClr val="bg1"/>
                </a:solidFill>
              </a:rPr>
              <a:t>8. </a:t>
            </a:r>
            <a:r>
              <a:rPr lang="ko-KR" altLang="en-US" dirty="0">
                <a:solidFill>
                  <a:schemeClr val="bg1"/>
                </a:solidFill>
              </a:rPr>
              <a:t>상임위원회의 위원장이 청원에 대한 답변을 국민에게 공표</a:t>
            </a:r>
          </a:p>
          <a:p>
            <a:pPr fontAlgn="base"/>
            <a:r>
              <a:rPr lang="en-US" altLang="ko-KR" dirty="0">
                <a:solidFill>
                  <a:schemeClr val="bg1"/>
                </a:solidFill>
              </a:rPr>
              <a:t>9. </a:t>
            </a:r>
            <a:r>
              <a:rPr lang="ko-KR" altLang="en-US" dirty="0">
                <a:solidFill>
                  <a:schemeClr val="bg1"/>
                </a:solidFill>
              </a:rPr>
              <a:t>각 부서에서 이행하기 어려운 청원이나 범주에 없는 청원은 사무처에서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재정리 후 판단하여 각 부서에 제출</a:t>
            </a:r>
          </a:p>
          <a:p>
            <a:pPr fontAlgn="base"/>
            <a:endParaRPr lang="en-US" altLang="ko-KR" sz="1200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제</a:t>
            </a:r>
            <a:r>
              <a:rPr lang="en-US" altLang="ko-KR" dirty="0">
                <a:solidFill>
                  <a:schemeClr val="bg1"/>
                </a:solidFill>
              </a:rPr>
              <a:t>2</a:t>
            </a:r>
            <a:r>
              <a:rPr lang="ko-KR" altLang="en-US" dirty="0">
                <a:solidFill>
                  <a:schemeClr val="bg1"/>
                </a:solidFill>
              </a:rPr>
              <a:t>조 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요청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대한민국 국민은 국민청원 </a:t>
            </a:r>
            <a:r>
              <a:rPr lang="ko-KR" altLang="en-US" dirty="0" err="1">
                <a:solidFill>
                  <a:schemeClr val="bg1"/>
                </a:solidFill>
              </a:rPr>
              <a:t>누리집을</a:t>
            </a:r>
            <a:r>
              <a:rPr lang="ko-KR" altLang="en-US" dirty="0">
                <a:solidFill>
                  <a:schemeClr val="bg1"/>
                </a:solidFill>
              </a:rPr>
              <a:t> 통해 요구사항 등을 요청할 수 있다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</a:p>
          <a:p>
            <a:pPr fontAlgn="base"/>
            <a:endParaRPr lang="ko-KR" altLang="en-US" sz="1200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제</a:t>
            </a:r>
            <a:r>
              <a:rPr lang="en-US" altLang="ko-KR" dirty="0">
                <a:solidFill>
                  <a:schemeClr val="bg1"/>
                </a:solidFill>
              </a:rPr>
              <a:t>3</a:t>
            </a:r>
            <a:r>
              <a:rPr lang="ko-KR" altLang="en-US" dirty="0">
                <a:solidFill>
                  <a:schemeClr val="bg1"/>
                </a:solidFill>
              </a:rPr>
              <a:t>조 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요청의 삭제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위원회는 국민청원 </a:t>
            </a:r>
            <a:r>
              <a:rPr lang="ko-KR" altLang="en-US" dirty="0" err="1">
                <a:solidFill>
                  <a:schemeClr val="bg1"/>
                </a:solidFill>
              </a:rPr>
              <a:t>누리집에</a:t>
            </a:r>
            <a:r>
              <a:rPr lang="ko-KR" altLang="en-US" dirty="0">
                <a:solidFill>
                  <a:schemeClr val="bg1"/>
                </a:solidFill>
              </a:rPr>
              <a:t> 올라온 요청사항이 다음 각호의 어느 하나에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해당하는 경우에는 그 글을 삭제할 수 있다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marL="342900" indent="-342900" fontAlgn="base">
              <a:buAutoNum type="arabicPeriod"/>
            </a:pPr>
            <a:r>
              <a:rPr lang="ko-KR" altLang="en-US" dirty="0">
                <a:solidFill>
                  <a:schemeClr val="bg1"/>
                </a:solidFill>
              </a:rPr>
              <a:t>허위의 사실로 타인으로 하여금 형사처분 또는 징계처분을 받게 하거나</a:t>
            </a:r>
            <a:endParaRPr lang="en-US" altLang="ko-KR" dirty="0">
              <a:solidFill>
                <a:schemeClr val="bg1"/>
              </a:solidFill>
            </a:endParaRPr>
          </a:p>
          <a:p>
            <a:pPr marL="342900" indent="-342900" fontAlgn="base">
              <a:buAutoNum type="arabicPeriod"/>
            </a:pPr>
            <a:r>
              <a:rPr lang="ko-KR" altLang="en-US" dirty="0">
                <a:solidFill>
                  <a:schemeClr val="bg1"/>
                </a:solidFill>
              </a:rPr>
              <a:t>국가기관 등을 </a:t>
            </a:r>
            <a:r>
              <a:rPr lang="ko-KR" altLang="en-US" dirty="0" err="1">
                <a:solidFill>
                  <a:schemeClr val="bg1"/>
                </a:solidFill>
              </a:rPr>
              <a:t>중상모략하는</a:t>
            </a:r>
            <a:r>
              <a:rPr lang="ko-KR" altLang="en-US" dirty="0">
                <a:solidFill>
                  <a:schemeClr val="bg1"/>
                </a:solidFill>
              </a:rPr>
              <a:t> 사항일 때</a:t>
            </a:r>
          </a:p>
          <a:p>
            <a:pPr fontAlgn="base"/>
            <a:r>
              <a:rPr lang="en-US" altLang="ko-KR" dirty="0">
                <a:solidFill>
                  <a:schemeClr val="bg1"/>
                </a:solidFill>
              </a:rPr>
              <a:t>2. </a:t>
            </a:r>
            <a:r>
              <a:rPr lang="ko-KR" altLang="en-US" dirty="0">
                <a:solidFill>
                  <a:schemeClr val="bg1"/>
                </a:solidFill>
              </a:rPr>
              <a:t>사인 간의 권리관계 또는 개인의 사생활에 관한 사항일 때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en-US" altLang="ko-KR" dirty="0">
                <a:solidFill>
                  <a:schemeClr val="bg1"/>
                </a:solidFill>
              </a:rPr>
              <a:t>3. </a:t>
            </a:r>
            <a:r>
              <a:rPr lang="ko-KR" altLang="en-US" dirty="0">
                <a:solidFill>
                  <a:schemeClr val="bg1"/>
                </a:solidFill>
              </a:rPr>
              <a:t>비속어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성적 단어 등 </a:t>
            </a:r>
            <a:r>
              <a:rPr lang="ko-KR" altLang="en-US" dirty="0" err="1">
                <a:solidFill>
                  <a:schemeClr val="bg1"/>
                </a:solidFill>
              </a:rPr>
              <a:t>누리집</a:t>
            </a:r>
            <a:r>
              <a:rPr lang="ko-KR" altLang="en-US" dirty="0">
                <a:solidFill>
                  <a:schemeClr val="bg1"/>
                </a:solidFill>
              </a:rPr>
              <a:t> 사용자들의 정신건강을 훼손할 여지가 있을 때</a:t>
            </a:r>
          </a:p>
          <a:p>
            <a:pPr fontAlgn="base"/>
            <a:r>
              <a:rPr lang="en-US" altLang="ko-KR" dirty="0">
                <a:solidFill>
                  <a:schemeClr val="bg1"/>
                </a:solidFill>
              </a:rPr>
              <a:t>4. </a:t>
            </a:r>
            <a:r>
              <a:rPr lang="ko-KR" altLang="en-US" dirty="0">
                <a:solidFill>
                  <a:schemeClr val="bg1"/>
                </a:solidFill>
              </a:rPr>
              <a:t>그 외 국민청원의 취지와 어긋날 때</a:t>
            </a:r>
          </a:p>
          <a:p>
            <a:pPr fontAlgn="base"/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255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오각형 1"/>
          <p:cNvSpPr/>
          <p:nvPr/>
        </p:nvSpPr>
        <p:spPr>
          <a:xfrm>
            <a:off x="395536" y="332656"/>
            <a:ext cx="1656184" cy="57606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포천 오성과 한음 Bold" panose="020B0803000000000000" pitchFamily="50" charset="-127"/>
                <a:ea typeface="포천 오성과 한음 Bold" panose="020B0803000000000000" pitchFamily="50" charset="-127"/>
              </a:rPr>
              <a:t>주요골자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389" y="980728"/>
            <a:ext cx="867096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제</a:t>
            </a:r>
            <a:r>
              <a:rPr lang="en-US" altLang="ko-KR" dirty="0">
                <a:solidFill>
                  <a:schemeClr val="bg1"/>
                </a:solidFill>
              </a:rPr>
              <a:t>4</a:t>
            </a:r>
            <a:r>
              <a:rPr lang="ko-KR" altLang="en-US" dirty="0">
                <a:solidFill>
                  <a:schemeClr val="bg1"/>
                </a:solidFill>
              </a:rPr>
              <a:t>조 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삭제 사유의 공지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위원회는 글을 삭제할 때 사유를 첨부한 후 </a:t>
            </a:r>
            <a:r>
              <a:rPr lang="ko-KR" altLang="en-US" dirty="0" err="1">
                <a:solidFill>
                  <a:schemeClr val="bg1"/>
                </a:solidFill>
              </a:rPr>
              <a:t>누리집에</a:t>
            </a:r>
            <a:r>
              <a:rPr lang="ko-KR" altLang="en-US" dirty="0">
                <a:solidFill>
                  <a:schemeClr val="bg1"/>
                </a:solidFill>
              </a:rPr>
              <a:t> 공지해야 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</a:p>
          <a:p>
            <a:pPr fontAlgn="base"/>
            <a:endParaRPr lang="ko-KR" altLang="en-US" sz="1200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제</a:t>
            </a:r>
            <a:r>
              <a:rPr lang="en-US" altLang="ko-KR" dirty="0">
                <a:solidFill>
                  <a:schemeClr val="bg1"/>
                </a:solidFill>
              </a:rPr>
              <a:t>5</a:t>
            </a:r>
            <a:r>
              <a:rPr lang="ko-KR" altLang="en-US" dirty="0">
                <a:solidFill>
                  <a:schemeClr val="bg1"/>
                </a:solidFill>
              </a:rPr>
              <a:t>조 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글의 게시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①</a:t>
            </a:r>
            <a:r>
              <a:rPr lang="ko-KR" altLang="en-US" dirty="0" err="1">
                <a:solidFill>
                  <a:schemeClr val="bg1"/>
                </a:solidFill>
              </a:rPr>
              <a:t>누리집에</a:t>
            </a:r>
            <a:r>
              <a:rPr lang="ko-KR" altLang="en-US" dirty="0">
                <a:solidFill>
                  <a:schemeClr val="bg1"/>
                </a:solidFill>
              </a:rPr>
              <a:t> 올라온 글은 일정 수 이상의 청원 동의가 있어야 국민청원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게시판에 게시된다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②위에 따른 게시의 절차와 방법에 관하여 필요한 사항은 위원회 규칙으로 정한다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</a:p>
          <a:p>
            <a:pPr fontAlgn="base"/>
            <a:endParaRPr lang="ko-KR" altLang="en-US" sz="1200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제</a:t>
            </a:r>
            <a:r>
              <a:rPr lang="en-US" altLang="ko-KR" dirty="0">
                <a:solidFill>
                  <a:schemeClr val="bg1"/>
                </a:solidFill>
              </a:rPr>
              <a:t>6</a:t>
            </a:r>
            <a:r>
              <a:rPr lang="ko-KR" altLang="en-US" dirty="0">
                <a:solidFill>
                  <a:schemeClr val="bg1"/>
                </a:solidFill>
              </a:rPr>
              <a:t>조 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자료제출 및 사실조회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①국민청원운영위원회의 각 부서의 부장은 청원내용의 사실 확인을 위하여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필요하다고 판단될 때 관계기관 등에 필요한 자료 등의 제출이나 사실조회를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요구할 수 있다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②국민청원운영위원회는 청원내용의 사실 확인을 위하여 필요한 사실을 알고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있거나 전문적 지식 또는 경험이 있다고 인정되는 사람에게 출석을 요구하여 그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진술을 들을 수 있다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</a:p>
          <a:p>
            <a:pPr fontAlgn="base"/>
            <a:endParaRPr lang="en-US" altLang="ko-KR" sz="1200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제</a:t>
            </a:r>
            <a:r>
              <a:rPr lang="en-US" altLang="ko-KR" dirty="0">
                <a:solidFill>
                  <a:schemeClr val="bg1"/>
                </a:solidFill>
              </a:rPr>
              <a:t>7</a:t>
            </a:r>
            <a:r>
              <a:rPr lang="ko-KR" altLang="en-US" dirty="0">
                <a:solidFill>
                  <a:schemeClr val="bg1"/>
                </a:solidFill>
              </a:rPr>
              <a:t>조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국가기관 등과의 협의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①국민청원운영위원회는 청원에 대한 답변을 위하여 필요하다고 판단될 때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국가기관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지방자치단체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그 밖의 관계기관 등에 협의를 요청할 수 있다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②제</a:t>
            </a:r>
            <a:r>
              <a:rPr lang="en-US" altLang="ko-KR" dirty="0">
                <a:solidFill>
                  <a:schemeClr val="bg1"/>
                </a:solidFill>
              </a:rPr>
              <a:t>1</a:t>
            </a:r>
            <a:r>
              <a:rPr lang="ko-KR" altLang="en-US" dirty="0">
                <a:solidFill>
                  <a:schemeClr val="bg1"/>
                </a:solidFill>
              </a:rPr>
              <a:t>항에 따른 요청을 받은 관계기관 등은 정당한 사유가 없으면 이에 성실히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협조하여야 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109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오각형 1"/>
          <p:cNvSpPr/>
          <p:nvPr/>
        </p:nvSpPr>
        <p:spPr>
          <a:xfrm>
            <a:off x="395536" y="332656"/>
            <a:ext cx="1656184" cy="57606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포천 오성과 한음 Bold" panose="020B0803000000000000" pitchFamily="50" charset="-127"/>
                <a:ea typeface="포천 오성과 한음 Bold" panose="020B0803000000000000" pitchFamily="50" charset="-127"/>
              </a:rPr>
              <a:t>주요골자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389" y="1443841"/>
            <a:ext cx="843371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제</a:t>
            </a:r>
            <a:r>
              <a:rPr lang="en-US" altLang="ko-KR" dirty="0">
                <a:solidFill>
                  <a:schemeClr val="bg1"/>
                </a:solidFill>
              </a:rPr>
              <a:t>8</a:t>
            </a:r>
            <a:r>
              <a:rPr lang="ko-KR" altLang="en-US" dirty="0">
                <a:solidFill>
                  <a:schemeClr val="bg1"/>
                </a:solidFill>
              </a:rPr>
              <a:t>조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정책과 관행의 개선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①국민청원운영위원회의 위원장은 청원의 실현을 위하여 필요하다고 인정되면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정책과 관행의 의견을 국가기관에 표명할 수 있다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②정책과 관행의 개선을 위해 국민청원운영위원회의 과반수 이상의 득표를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얻었을 경우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위원장이 의견서를 국가기관에 전달한다</a:t>
            </a:r>
            <a:r>
              <a:rPr lang="en-US" altLang="ko-KR" dirty="0">
                <a:solidFill>
                  <a:schemeClr val="bg1"/>
                </a:solidFill>
              </a:rPr>
              <a:t>. </a:t>
            </a:r>
            <a:r>
              <a:rPr lang="ko-KR" altLang="en-US" dirty="0">
                <a:solidFill>
                  <a:schemeClr val="bg1"/>
                </a:solidFill>
              </a:rPr>
              <a:t>과반수를 넘지 못한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안건의 경우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각 부서에서 답변하도록 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③의견서를 보내기 위한 주제 선정은 국민청원운영위원회의 재량으로 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④제</a:t>
            </a:r>
            <a:r>
              <a:rPr lang="en-US" altLang="ko-KR" dirty="0">
                <a:solidFill>
                  <a:schemeClr val="bg1"/>
                </a:solidFill>
              </a:rPr>
              <a:t>1</a:t>
            </a:r>
            <a:r>
              <a:rPr lang="ko-KR" altLang="en-US" dirty="0">
                <a:solidFill>
                  <a:schemeClr val="bg1"/>
                </a:solidFill>
              </a:rPr>
              <a:t>항에 따라 의견서를 받은 국가기관의 장은 그 의견서를 존중하고 이행하기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위하여 노력하여야 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⑤제</a:t>
            </a:r>
            <a:r>
              <a:rPr lang="en-US" altLang="ko-KR" dirty="0">
                <a:solidFill>
                  <a:schemeClr val="bg1"/>
                </a:solidFill>
              </a:rPr>
              <a:t>1</a:t>
            </a:r>
            <a:r>
              <a:rPr lang="ko-KR" altLang="en-US" dirty="0">
                <a:solidFill>
                  <a:schemeClr val="bg1"/>
                </a:solidFill>
              </a:rPr>
              <a:t>항에 따라 의견서를 받은 국가기관은 의견서를 받은 날부터 </a:t>
            </a:r>
            <a:r>
              <a:rPr lang="en-US" altLang="ko-KR" dirty="0">
                <a:solidFill>
                  <a:schemeClr val="bg1"/>
                </a:solidFill>
              </a:rPr>
              <a:t>30</a:t>
            </a:r>
            <a:r>
              <a:rPr lang="ko-KR" altLang="en-US" dirty="0">
                <a:solidFill>
                  <a:schemeClr val="bg1"/>
                </a:solidFill>
              </a:rPr>
              <a:t>일 이내에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그 의견서의 이행계획을 상임위원회에 통지하여야 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⑥상임위원회는 국민에게 </a:t>
            </a:r>
            <a:r>
              <a:rPr lang="ko-KR" altLang="en-US" dirty="0" err="1">
                <a:solidFill>
                  <a:schemeClr val="bg1"/>
                </a:solidFill>
              </a:rPr>
              <a:t>통지받은</a:t>
            </a:r>
            <a:r>
              <a:rPr lang="ko-KR" altLang="en-US" dirty="0">
                <a:solidFill>
                  <a:schemeClr val="bg1"/>
                </a:solidFill>
              </a:rPr>
              <a:t> 청원서를 발표하여야 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⑦청원기관은 국민에게 받은 청원을 관련 기관에 이송하여 관련 기관이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독자적으로 개선을 위한 방안을 만들기 위해 노력해야 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109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오각형 1"/>
          <p:cNvSpPr/>
          <p:nvPr/>
        </p:nvSpPr>
        <p:spPr>
          <a:xfrm>
            <a:off x="395536" y="332656"/>
            <a:ext cx="1656184" cy="57606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포천 오성과 한음 Bold" panose="020B0803000000000000" pitchFamily="50" charset="-127"/>
                <a:ea typeface="포천 오성과 한음 Bold" panose="020B0803000000000000" pitchFamily="50" charset="-127"/>
              </a:rPr>
              <a:t>신구문대조표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730792"/>
              </p:ext>
            </p:extLst>
          </p:nvPr>
        </p:nvGraphicFramePr>
        <p:xfrm>
          <a:off x="575556" y="980728"/>
          <a:ext cx="7992888" cy="52981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8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4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4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bg1"/>
                          </a:solidFill>
                        </a:rPr>
                        <a:t>현행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bg1"/>
                          </a:solidFill>
                        </a:rPr>
                        <a:t>개정안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5691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000" u="sng" dirty="0" err="1">
                          <a:solidFill>
                            <a:schemeClr val="bg1"/>
                          </a:solidFill>
                        </a:rPr>
                        <a:t>국민청원위원회법</a:t>
                      </a:r>
                      <a:endParaRPr lang="en-US" altLang="ko-KR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 latinLnBrk="0"/>
                      <a:endParaRPr lang="ko-KR" altLang="en-US" sz="5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 latinLnBrk="0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장 개요</a:t>
                      </a:r>
                    </a:p>
                    <a:p>
                      <a:pPr fontAlgn="base" latinLnBrk="0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조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목적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 latinLnBrk="0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이 법은 국민청원위원회를 설립하여 모든 국민이 국가기관에</a:t>
                      </a:r>
                      <a:r>
                        <a:rPr lang="ko-KR" altLang="en-US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대하여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문서로써 어떤 희망 사항을 청원할 수 있는 기본권을 보호하고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그 청원을 수렴하고 답함으로써 대한민국 국민으로서의 시민의식을 확장하고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사회문제 인식의 확산에 이바지함을 목적으로 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fontAlgn="base" latinLnBrk="0"/>
                      <a:endParaRPr lang="ko-KR" altLang="en-US" sz="5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 latinLnBrk="0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조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국민청원위원회의 설립과 중립성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① 이 법에서 정하는 국민의 청원 보호와 응답을 위한 업무를 수행하기 위하여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국민청원위원회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이하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"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위원회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"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라 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)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를 둔다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② 위원회는 그 권한에 속하는 업무를 모든 정당에 대해 공평성과</a:t>
                      </a:r>
                      <a:endParaRPr lang="en-US" altLang="ko-KR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 err="1">
                          <a:solidFill>
                            <a:schemeClr val="bg1"/>
                          </a:solidFill>
                        </a:rPr>
                        <a:t>비당파성을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 갖고 국민의 청원에 응답하되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각각의 시각과 정치적 입장을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표방하여 수행한다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fontAlgn="base"/>
                      <a:endParaRPr lang="ko-KR" altLang="en-US" sz="5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조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국민청원위원회의 독립성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국민청원위원회 권한에 속하는 업무는 독립하여 수행한다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fontAlgn="base"/>
                      <a:endParaRPr lang="ko-KR" altLang="en-US" sz="5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조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적용 범위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이 법은 대한민국 국민에게 적용한다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fontAlgn="base"/>
                      <a:endParaRPr lang="en-US" altLang="ko-KR" sz="5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dirty="0">
                          <a:solidFill>
                            <a:schemeClr val="bg1"/>
                          </a:solidFill>
                        </a:rPr>
                        <a:t>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장 위원회 구성과 운영</a:t>
                      </a: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조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위원회의 구성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① 위원회는 위원장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명과 상임위원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명을 포함한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11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명의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인권위원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이하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"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위원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"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이라 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)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으로 구성한다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② 위원은 다음 각 호의 사람을 대통령이 임명한다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1.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국회가 선출하는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명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상임위원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명을 포함한다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.)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2.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대통령이 지명하는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명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상임위원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명을 포함한다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.)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3.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대법원장이 지명하는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명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상임위원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명을 포함한다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.)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③ 위원은 정치법제에 대해 </a:t>
                      </a:r>
                      <a:r>
                        <a:rPr lang="ko-KR" altLang="en-US" sz="1000" u="sng" dirty="0" err="1">
                          <a:solidFill>
                            <a:schemeClr val="bg1"/>
                          </a:solidFill>
                        </a:rPr>
                        <a:t>간학문적인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 능력과 경험이 있고</a:t>
                      </a:r>
                      <a:endParaRPr lang="en-US" altLang="ko-KR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국민청원의 보호와 응답하는 업무를 정치적 중립성을 유지하여 독립적으로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수행할 수 있다고 인정되는 사람으로서 다음 각호의 어느 하나에 해당하는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자격을 갖추어야 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227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오각형 1"/>
          <p:cNvSpPr/>
          <p:nvPr/>
        </p:nvSpPr>
        <p:spPr>
          <a:xfrm>
            <a:off x="395536" y="332656"/>
            <a:ext cx="1656184" cy="57606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포천 오성과 한음 Bold" panose="020B0803000000000000" pitchFamily="50" charset="-127"/>
                <a:ea typeface="포천 오성과 한음 Bold" panose="020B0803000000000000" pitchFamily="50" charset="-127"/>
              </a:rPr>
              <a:t>신구문대조표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716109"/>
              </p:ext>
            </p:extLst>
          </p:nvPr>
        </p:nvGraphicFramePr>
        <p:xfrm>
          <a:off x="575556" y="980728"/>
          <a:ext cx="7992888" cy="55231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6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6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4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bg1"/>
                          </a:solidFill>
                        </a:rPr>
                        <a:t>현행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bg1"/>
                          </a:solidFill>
                        </a:rPr>
                        <a:t>개정안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5691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fontAlgn="base">
                        <a:buNone/>
                      </a:pP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1.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대학이나 공인된 연구기관에서 부교수 이상의 직이나 이에 상당하는 직에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년 이상 있거나 있었던 사람</a:t>
                      </a:r>
                    </a:p>
                    <a:p>
                      <a:pPr fontAlgn="base"/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2. </a:t>
                      </a:r>
                      <a:r>
                        <a:rPr lang="ko-KR" altLang="en-US" sz="1000" u="sng" dirty="0" err="1">
                          <a:solidFill>
                            <a:schemeClr val="bg1"/>
                          </a:solidFill>
                        </a:rPr>
                        <a:t>판사ㆍ검사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 또는 변호사의 직에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년 이상 있거나 있었던 사람</a:t>
                      </a:r>
                    </a:p>
                    <a:p>
                      <a:pPr fontAlgn="base"/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3.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각 분야 비영리 </a:t>
                      </a:r>
                      <a:r>
                        <a:rPr lang="ko-KR" altLang="en-US" sz="1000" u="sng" dirty="0" err="1">
                          <a:solidFill>
                            <a:schemeClr val="bg1"/>
                          </a:solidFill>
                        </a:rPr>
                        <a:t>민간단체ㆍ법인ㆍ국제기구에서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 근무하는 등 관련 활동에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년 이상 종사한 경력이 있는 사람</a:t>
                      </a:r>
                    </a:p>
                    <a:p>
                      <a:pPr fontAlgn="base"/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4.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분야에 대한 전문적인 지식과 자격증을 소지하며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해당 업무에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년 이상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근무하여 다양한 사회계층의 청원 보호와 해결할 수 있는 사람</a:t>
                      </a:r>
                      <a:endParaRPr lang="en-US" altLang="ko-KR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endParaRPr lang="en-US" altLang="ko-KR" sz="5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④ 위원장은 위원 중에서 대통령이 임명한다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이 경우 위원장은 국회의 인사청문을 거쳐야 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⑤ 위원장과 상임위원은 정무직공무원으로 임명한다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⑥ 위원은 특정 성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性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)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이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분의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6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을 초과하지 아니하도록 하여야 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⑦ 임기가 끝난 위원은 후임자가 임명될 때까지 그 직무를 수행한다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fontAlgn="base"/>
                      <a:endParaRPr lang="en-US" altLang="ko-KR" sz="5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조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위원장 및 위원의 임기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① 위원장과 위원의 임기는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년으로 하고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한 번만 연임할 수 있다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② 위원 중 결원이 생기면 위원 지명권을 가진 사람은 결원된 날부터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30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일 이내에 후임자를 임명하여야 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③ 결원된 위원의 후임으로 임명된 위원의 임기는 새로 시작된다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fontAlgn="base"/>
                      <a:endParaRPr lang="ko-KR" altLang="en-US" sz="5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조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상임위원회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① 위원회는 그 업무 중 일부를 수행하기 위하여 상임위원회를 둘 수 있다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② 상임위원회는 위원장과 상임위원으로 구성한다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③ 상임위원회 및 전문위원회의 </a:t>
                      </a:r>
                      <a:r>
                        <a:rPr lang="ko-KR" altLang="en-US" sz="1000" u="sng" dirty="0" err="1">
                          <a:solidFill>
                            <a:schemeClr val="bg1"/>
                          </a:solidFill>
                        </a:rPr>
                        <a:t>구성ㆍ업무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 및 운영과 전문위원의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 err="1">
                          <a:solidFill>
                            <a:schemeClr val="bg1"/>
                          </a:solidFill>
                        </a:rPr>
                        <a:t>자격ㆍ임기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 및 위촉 등에 관하여 필요한 사항은 위원회 규칙으로 정한다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fontAlgn="base"/>
                      <a:endParaRPr lang="ko-KR" altLang="en-US" sz="5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조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사무처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① 부서의 업무를 보조할 사무처를 둔다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② 사무처에 사무총장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명과 필요한 직원을 두되 사무총장은 위원회의 심의를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거쳐 위원장의 제청으로 대통령이 임명한다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③ 소속 직원 중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급 이상 공무원 또는 고위공무원단에 속하는 일반직공무원은 위원장의 제청으로 대통령이 임명하며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, 6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급 이하 공무원은 위원장이 임명한다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④ 사무총장은 위원장의 지휘를 받아 사무처의 사무를 관장하고 소속 직원을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 err="1">
                          <a:solidFill>
                            <a:schemeClr val="bg1"/>
                          </a:solidFill>
                        </a:rPr>
                        <a:t>지휘ㆍ감독한다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ko-KR" altLang="en-US" sz="1000" u="sng" dirty="0"/>
                        <a:t> 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277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오각형 1"/>
          <p:cNvSpPr/>
          <p:nvPr/>
        </p:nvSpPr>
        <p:spPr>
          <a:xfrm>
            <a:off x="395536" y="332656"/>
            <a:ext cx="1656184" cy="57606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포천 오성과 한음 Bold" panose="020B0803000000000000" pitchFamily="50" charset="-127"/>
                <a:ea typeface="포천 오성과 한음 Bold" panose="020B0803000000000000" pitchFamily="50" charset="-127"/>
              </a:rPr>
              <a:t>신구문대조표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607118"/>
              </p:ext>
            </p:extLst>
          </p:nvPr>
        </p:nvGraphicFramePr>
        <p:xfrm>
          <a:off x="575556" y="980728"/>
          <a:ext cx="7992888" cy="52981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4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4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bg1"/>
                          </a:solidFill>
                        </a:rPr>
                        <a:t>현행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bg1"/>
                          </a:solidFill>
                        </a:rPr>
                        <a:t>개정안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5691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조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부서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① 각 부서는 정치외교부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1000" u="sng" dirty="0" err="1">
                          <a:solidFill>
                            <a:schemeClr val="bg1"/>
                          </a:solidFill>
                        </a:rPr>
                        <a:t>경제경기부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민생복지부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1000" u="sng" dirty="0" err="1">
                          <a:solidFill>
                            <a:schemeClr val="bg1"/>
                          </a:solidFill>
                        </a:rPr>
                        <a:t>문화예술부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1000" u="sng" dirty="0" err="1">
                          <a:solidFill>
                            <a:schemeClr val="bg1"/>
                          </a:solidFill>
                        </a:rPr>
                        <a:t>인권부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 err="1">
                          <a:solidFill>
                            <a:schemeClr val="bg1"/>
                          </a:solidFill>
                        </a:rPr>
                        <a:t>반려동물부로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 이루어진다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② 각 부서에 부장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명과 필요한 직원을 둔다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③ 부장은 위원장의 지휘를 받아 각 부서의 소속 직원을 </a:t>
                      </a:r>
                      <a:r>
                        <a:rPr lang="ko-KR" altLang="en-US" sz="1000" u="sng" dirty="0" err="1">
                          <a:solidFill>
                            <a:schemeClr val="bg1"/>
                          </a:solidFill>
                        </a:rPr>
                        <a:t>지휘ㆍ감독한다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fontAlgn="base"/>
                      <a:endParaRPr lang="ko-KR" altLang="en-US" sz="5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장 위원회의 업무와 운영</a:t>
                      </a: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조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업무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위원회는 다음 각호의 업무를 수행한다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1.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각 부서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정치외교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경제경기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민생복지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문화예술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인권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반려동물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)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에서 청원확인</a:t>
                      </a:r>
                    </a:p>
                    <a:p>
                      <a:pPr fontAlgn="base"/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2.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각 부서에서 이행하기 어려운 청원이나 주제에 알맞지 않은 청원은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판단 후 배제</a:t>
                      </a:r>
                    </a:p>
                    <a:p>
                      <a:pPr fontAlgn="base"/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3.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각 부서에서 일정 수 이상의 동의를 얻은 청원은 운영위원회로 제출</a:t>
                      </a:r>
                    </a:p>
                    <a:p>
                      <a:pPr fontAlgn="base"/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4.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운영위원회에서 판단 후 각 부서에서 답변이 가능할 경우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청원에 대한 의견 및 답변을 작성</a:t>
                      </a:r>
                    </a:p>
                    <a:p>
                      <a:pPr fontAlgn="base"/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5.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각 부서에서 작성한 답변은 각부서의 부장이 국민에게 공표</a:t>
                      </a:r>
                    </a:p>
                    <a:p>
                      <a:pPr fontAlgn="base"/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6.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운영위원회의 판단 후 각 부서에서 답변할 수 없는 청원은 청원에 맞는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국가기관이 이행</a:t>
                      </a:r>
                    </a:p>
                    <a:p>
                      <a:pPr fontAlgn="base"/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7.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국가기관은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30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일 이내에 운영위원회에 답변 및 의견 제출</a:t>
                      </a:r>
                    </a:p>
                    <a:p>
                      <a:pPr fontAlgn="base"/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8.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상임위원회의 위원장이 청원에 대한 답변을 국민에게 공표</a:t>
                      </a:r>
                    </a:p>
                    <a:p>
                      <a:pPr fontAlgn="base"/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9.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각 부서에서 이행하기 어려운 청원이나 범주에 없는 청원은 사무처에서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재정리 후 판단하여 각 부서에 제출</a:t>
                      </a:r>
                    </a:p>
                    <a:p>
                      <a:pPr fontAlgn="base"/>
                      <a:endParaRPr lang="en-US" altLang="ko-KR" sz="8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조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요청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대한민국 국민은 국민청원 </a:t>
                      </a:r>
                      <a:r>
                        <a:rPr lang="ko-KR" altLang="en-US" sz="1000" u="sng" dirty="0" err="1">
                          <a:solidFill>
                            <a:schemeClr val="bg1"/>
                          </a:solidFill>
                        </a:rPr>
                        <a:t>누리집을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 통해 요구사항 등을 요청할 수 있다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fontAlgn="base"/>
                      <a:endParaRPr lang="ko-KR" altLang="en-US" sz="8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조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요청의 삭제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위원회는 국민청원 </a:t>
                      </a:r>
                      <a:r>
                        <a:rPr lang="ko-KR" altLang="en-US" sz="1000" u="sng" dirty="0" err="1">
                          <a:solidFill>
                            <a:schemeClr val="bg1"/>
                          </a:solidFill>
                        </a:rPr>
                        <a:t>누리집에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 올라온 요청사항이 다음 각호의 어느 하나에</a:t>
                      </a:r>
                      <a:endParaRPr lang="en-US" altLang="ko-KR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해당하는 경우에는 그 글을 삭제할 수 있다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marL="0" indent="0" fontAlgn="base">
                        <a:buNone/>
                      </a:pP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1.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허위의 사실로 타인으로 하여금 형사처분 또는 징계처분을 받게 하거나</a:t>
                      </a:r>
                      <a:endParaRPr lang="en-US" altLang="ko-KR" sz="1000" u="sng" dirty="0">
                        <a:solidFill>
                          <a:schemeClr val="bg1"/>
                        </a:solidFill>
                      </a:endParaRPr>
                    </a:p>
                    <a:p>
                      <a:pPr marL="0" indent="0" fontAlgn="base">
                        <a:buNone/>
                      </a:pP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2.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국가기관 등을 </a:t>
                      </a:r>
                      <a:r>
                        <a:rPr lang="ko-KR" altLang="en-US" sz="1000" u="sng" dirty="0" err="1">
                          <a:solidFill>
                            <a:schemeClr val="bg1"/>
                          </a:solidFill>
                        </a:rPr>
                        <a:t>중상모략하는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 사항일 때</a:t>
                      </a:r>
                    </a:p>
                    <a:p>
                      <a:pPr fontAlgn="base"/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2.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사인 간의 권리관계 또는 개인의 사생활에 관한 사항일 때</a:t>
                      </a:r>
                      <a:endParaRPr lang="en-US" altLang="ko-KR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3.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비속어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성적 단어 등 </a:t>
                      </a:r>
                      <a:r>
                        <a:rPr lang="ko-KR" altLang="en-US" sz="1000" u="sng" dirty="0" err="1">
                          <a:solidFill>
                            <a:schemeClr val="bg1"/>
                          </a:solidFill>
                        </a:rPr>
                        <a:t>누리집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 사용자들의 정신건강을 훼손할 여지가 있을 때</a:t>
                      </a:r>
                    </a:p>
                    <a:p>
                      <a:pPr fontAlgn="base"/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4.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그 외 국민청원의 취지와 어긋날 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796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오각형 1"/>
          <p:cNvSpPr/>
          <p:nvPr/>
        </p:nvSpPr>
        <p:spPr>
          <a:xfrm>
            <a:off x="395536" y="332656"/>
            <a:ext cx="1656184" cy="57606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포천 오성과 한음 Bold" panose="020B0803000000000000" pitchFamily="50" charset="-127"/>
                <a:ea typeface="포천 오성과 한음 Bold" panose="020B0803000000000000" pitchFamily="50" charset="-127"/>
              </a:rPr>
              <a:t>신구문대조표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967952"/>
              </p:ext>
            </p:extLst>
          </p:nvPr>
        </p:nvGraphicFramePr>
        <p:xfrm>
          <a:off x="575556" y="980728"/>
          <a:ext cx="8172908" cy="54316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0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4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bg1"/>
                          </a:solidFill>
                        </a:rPr>
                        <a:t>현행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bg1"/>
                          </a:solidFill>
                        </a:rPr>
                        <a:t>개정안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5691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조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삭제 사유의 공지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위원회는 글을 삭제할 때 사유를 첨부한 후 </a:t>
                      </a:r>
                      <a:r>
                        <a:rPr lang="ko-KR" altLang="en-US" sz="1000" u="sng" dirty="0" err="1">
                          <a:solidFill>
                            <a:schemeClr val="bg1"/>
                          </a:solidFill>
                        </a:rPr>
                        <a:t>누리집에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 공지해야 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fontAlgn="base"/>
                      <a:endParaRPr lang="ko-KR" altLang="en-US" sz="8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조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글의 게시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①</a:t>
                      </a:r>
                      <a:r>
                        <a:rPr lang="ko-KR" altLang="en-US" sz="1000" u="sng" dirty="0" err="1">
                          <a:solidFill>
                            <a:schemeClr val="bg1"/>
                          </a:solidFill>
                        </a:rPr>
                        <a:t>누리집에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 올라온 글은 일정 수 이상의 청원 동의가 있어야 국민청원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게시판에 게시된다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②위에 따른 게시의 절차와 방법에 관하여 필요한 사항은 위원회 규칙으로 정한다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fontAlgn="base"/>
                      <a:endParaRPr lang="ko-KR" altLang="en-US" sz="8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6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조 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자료제출 및 사실조회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①국민청원운영위원회의 각 부서의 부장은 청원내용의 사실 확인을 위하여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필요하다고 판단될 때 관계기관 등에 필요한 자료 등의 제출이나 사실조회를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요구할 수 있다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②국민청원운영위원회는 청원내용의 사실 확인을 위하여 필요한 사실을 알고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있거나 전문적 지식 또는 경험이 있다고 인정되는 사람에게 출석을 요구하여 그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진술을 들을 수 있다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fontAlgn="base"/>
                      <a:endParaRPr lang="en-US" altLang="ko-KR" sz="8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7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조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국가기관 등과의 협의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①국민청원운영위원회는 청원에 대한 답변을 위하여 필요하다고 판단될 때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국가기관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지방자치단체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그 밖의 관계기관 등에 협의를 요청할 수 있다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②제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항에 따른 요청을 받은 관계기관 등은 정당한 사유가 없으면 이에 성실히</a:t>
                      </a:r>
                      <a:r>
                        <a:rPr lang="en-US" altLang="ko-KR" sz="100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u="sng" dirty="0">
                          <a:solidFill>
                            <a:schemeClr val="bg1"/>
                          </a:solidFill>
                        </a:rPr>
                        <a:t>협조하여야 한다</a:t>
                      </a:r>
                      <a:r>
                        <a:rPr lang="en-US" altLang="ko-KR" sz="1000" u="sng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fontAlgn="base"/>
                      <a:endParaRPr lang="en-US" altLang="ko-KR" sz="1000" b="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제</a:t>
                      </a:r>
                      <a:r>
                        <a:rPr lang="en-US" altLang="ko-KR" sz="1000" b="0" u="sng" dirty="0">
                          <a:solidFill>
                            <a:schemeClr val="bg1"/>
                          </a:solidFill>
                        </a:rPr>
                        <a:t>8</a:t>
                      </a:r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조</a:t>
                      </a:r>
                      <a:r>
                        <a:rPr lang="en-US" altLang="ko-KR" sz="1000" b="0" u="sng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정책과 관행의 개선</a:t>
                      </a:r>
                      <a:r>
                        <a:rPr lang="en-US" altLang="ko-KR" sz="1000" b="0" u="sng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000" b="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①국민청원운영위원회의 위원장은 청원의 실현을 위하여 필요하다고 인정되면</a:t>
                      </a:r>
                      <a:r>
                        <a:rPr lang="en-US" altLang="ko-KR" sz="1000" b="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정책과 관행의 의견을 국가기관에 표명할 수 있다</a:t>
                      </a:r>
                      <a:r>
                        <a:rPr lang="en-US" altLang="ko-KR" sz="1000" b="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b="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②정책과 관행의 개선을 위해 국민청원운영위원회의 과반수 이상의 득표를</a:t>
                      </a:r>
                      <a:r>
                        <a:rPr lang="en-US" altLang="ko-KR" sz="1000" b="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얻었을 경우</a:t>
                      </a:r>
                      <a:r>
                        <a:rPr lang="en-US" altLang="ko-KR" sz="1000" b="0" u="sng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위원장이 의견서를 국가기관에 전달한다</a:t>
                      </a:r>
                      <a:r>
                        <a:rPr lang="en-US" altLang="ko-KR" sz="1000" b="0" u="sng" dirty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과반수를 넘지 못한</a:t>
                      </a:r>
                      <a:r>
                        <a:rPr lang="en-US" altLang="ko-KR" sz="1000" b="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안건의 경우</a:t>
                      </a:r>
                      <a:r>
                        <a:rPr lang="en-US" altLang="ko-KR" sz="1000" b="0" u="sng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각 부서에서 답변하도록 한다</a:t>
                      </a:r>
                      <a:r>
                        <a:rPr lang="en-US" altLang="ko-KR" sz="1000" b="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b="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③의견서를 보내기 위한 주제 선정은 국민청원운영위원회의 재량으로 한다</a:t>
                      </a:r>
                      <a:r>
                        <a:rPr lang="en-US" altLang="ko-KR" sz="1000" b="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b="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④제</a:t>
                      </a:r>
                      <a:r>
                        <a:rPr lang="en-US" altLang="ko-KR" sz="1000" b="0" u="sng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항에 따라 의견서를 받은 국가기관의 장은 그 의견서를 존중하고 이행하기</a:t>
                      </a:r>
                      <a:r>
                        <a:rPr lang="en-US" altLang="ko-KR" sz="1000" b="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위하여 노력하여야 한다</a:t>
                      </a:r>
                      <a:r>
                        <a:rPr lang="en-US" altLang="ko-KR" sz="1000" b="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b="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⑤제</a:t>
                      </a:r>
                      <a:r>
                        <a:rPr lang="en-US" altLang="ko-KR" sz="1000" b="0" u="sng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항에 따라 의견서를 받은 국가기관은 의견서를 받은 날부터 </a:t>
                      </a:r>
                      <a:r>
                        <a:rPr lang="en-US" altLang="ko-KR" sz="1000" b="0" u="sng" dirty="0">
                          <a:solidFill>
                            <a:schemeClr val="bg1"/>
                          </a:solidFill>
                        </a:rPr>
                        <a:t>30</a:t>
                      </a:r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일 이내에</a:t>
                      </a:r>
                      <a:r>
                        <a:rPr lang="en-US" altLang="ko-KR" sz="1000" b="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그 의견서의 이행계획을 상임위원회에 통지하여야 한다</a:t>
                      </a:r>
                      <a:r>
                        <a:rPr lang="en-US" altLang="ko-KR" sz="1000" b="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b="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⑥상임위원회는 국민에게 </a:t>
                      </a:r>
                      <a:r>
                        <a:rPr lang="ko-KR" altLang="en-US" sz="1000" b="0" u="sng" dirty="0" err="1">
                          <a:solidFill>
                            <a:schemeClr val="bg1"/>
                          </a:solidFill>
                        </a:rPr>
                        <a:t>통지받은</a:t>
                      </a:r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 청원서를 발표하여야 한다</a:t>
                      </a:r>
                      <a:r>
                        <a:rPr lang="en-US" altLang="ko-KR" sz="1000" b="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b="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⑦청원기관은 국민에게 받은 청원을 관련 기관에 이송하여 관련 기관이</a:t>
                      </a:r>
                      <a:r>
                        <a:rPr lang="en-US" altLang="ko-KR" sz="1000" b="0" u="sng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000" b="0" u="sng" dirty="0">
                          <a:solidFill>
                            <a:schemeClr val="bg1"/>
                          </a:solidFill>
                        </a:rPr>
                        <a:t>독자적으로 개선을 위한 방안을 만들기 위해 노력해야 한다</a:t>
                      </a:r>
                      <a:r>
                        <a:rPr lang="en-US" altLang="ko-KR" sz="1000" b="0" u="sng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000" b="0" u="sng" dirty="0">
                        <a:solidFill>
                          <a:schemeClr val="bg1"/>
                        </a:solidFill>
                      </a:endParaRPr>
                    </a:p>
                    <a:p>
                      <a:pPr fontAlgn="base"/>
                      <a:endParaRPr lang="ko-KR" altLang="en-US" sz="1000" u="sng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513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오각형 1"/>
          <p:cNvSpPr/>
          <p:nvPr/>
        </p:nvSpPr>
        <p:spPr>
          <a:xfrm>
            <a:off x="395536" y="332656"/>
            <a:ext cx="1656184" cy="57606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포천 오성과 한음 Bold" panose="020B0803000000000000" pitchFamily="50" charset="-127"/>
                <a:ea typeface="포천 오성과 한음 Bold" panose="020B0803000000000000" pitchFamily="50" charset="-127"/>
              </a:rPr>
              <a:t>기대효과</a:t>
            </a:r>
          </a:p>
        </p:txBody>
      </p:sp>
      <p:grpSp>
        <p:nvGrpSpPr>
          <p:cNvPr id="11" name="그룹 10"/>
          <p:cNvGrpSpPr/>
          <p:nvPr/>
        </p:nvGrpSpPr>
        <p:grpSpPr>
          <a:xfrm>
            <a:off x="1403648" y="1228255"/>
            <a:ext cx="7924052" cy="1656184"/>
            <a:chOff x="1403648" y="1228255"/>
            <a:chExt cx="7924052" cy="1656184"/>
          </a:xfrm>
        </p:grpSpPr>
        <p:grpSp>
          <p:nvGrpSpPr>
            <p:cNvPr id="3" name="그룹 2"/>
            <p:cNvGrpSpPr/>
            <p:nvPr/>
          </p:nvGrpSpPr>
          <p:grpSpPr>
            <a:xfrm>
              <a:off x="1403648" y="1228255"/>
              <a:ext cx="1698035" cy="1656184"/>
              <a:chOff x="2632138" y="2282222"/>
              <a:chExt cx="1698035" cy="1656184"/>
            </a:xfrm>
          </p:grpSpPr>
          <p:sp>
            <p:nvSpPr>
              <p:cNvPr id="4" name="타원 3"/>
              <p:cNvSpPr/>
              <p:nvPr/>
            </p:nvSpPr>
            <p:spPr>
              <a:xfrm>
                <a:off x="2632138" y="2282222"/>
                <a:ext cx="1698035" cy="165618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sz="2500"/>
              </a:p>
            </p:txBody>
          </p:sp>
          <p:pic>
            <p:nvPicPr>
              <p:cNvPr id="5" name="그림 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16321" y="2515356"/>
                <a:ext cx="1129668" cy="1129668"/>
              </a:xfrm>
              <a:prstGeom prst="rect">
                <a:avLst/>
              </a:prstGeom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2990996" y="1733835"/>
              <a:ext cx="63367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2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청원처리 효율성이 증가</a:t>
              </a: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1514333" y="3235662"/>
            <a:ext cx="7813367" cy="1256098"/>
            <a:chOff x="1514333" y="3235662"/>
            <a:chExt cx="7813367" cy="1256098"/>
          </a:xfrm>
        </p:grpSpPr>
        <p:pic>
          <p:nvPicPr>
            <p:cNvPr id="6" name="그림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937"/>
            <a:stretch/>
          </p:blipFill>
          <p:spPr>
            <a:xfrm>
              <a:off x="1514333" y="3235662"/>
              <a:ext cx="1476663" cy="1256098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990996" y="3571323"/>
              <a:ext cx="63367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2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청원의 실질적인 문제 해결</a:t>
              </a: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424225" y="4819838"/>
            <a:ext cx="7903475" cy="1417474"/>
            <a:chOff x="1424225" y="4819838"/>
            <a:chExt cx="7903475" cy="1417474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4225" y="4819838"/>
              <a:ext cx="1656880" cy="141747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990996" y="5434585"/>
              <a:ext cx="63367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2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정권교체에 영향 받지 않음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760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3136613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감사합니다</a:t>
            </a:r>
            <a:r>
              <a:rPr lang="en-US" altLang="ko-KR" sz="3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3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2265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오각형 1"/>
          <p:cNvSpPr/>
          <p:nvPr/>
        </p:nvSpPr>
        <p:spPr>
          <a:xfrm>
            <a:off x="395536" y="332656"/>
            <a:ext cx="1656184" cy="57606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포천 오성과 한음 Bold" panose="020B0803000000000000" pitchFamily="50" charset="-127"/>
                <a:ea typeface="포천 오성과 한음 Bold" panose="020B0803000000000000" pitchFamily="50" charset="-127"/>
              </a:rPr>
              <a:t>제안이유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648" y="3136613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국민이 물으면 정부가 답한다</a:t>
            </a:r>
            <a:r>
              <a:rPr lang="en-US" altLang="ko-KR" sz="3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3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8145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오각형 1"/>
          <p:cNvSpPr/>
          <p:nvPr/>
        </p:nvSpPr>
        <p:spPr>
          <a:xfrm>
            <a:off x="395536" y="332656"/>
            <a:ext cx="1656184" cy="57606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포천 오성과 한음 Bold" panose="020B0803000000000000" pitchFamily="50" charset="-127"/>
                <a:ea typeface="포천 오성과 한음 Bold" panose="020B0803000000000000" pitchFamily="50" charset="-127"/>
              </a:rPr>
              <a:t>제안이유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61" y="1547752"/>
            <a:ext cx="7815898" cy="361485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1360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오각형 1"/>
          <p:cNvSpPr/>
          <p:nvPr/>
        </p:nvSpPr>
        <p:spPr>
          <a:xfrm>
            <a:off x="395536" y="332656"/>
            <a:ext cx="1656184" cy="57606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포천 오성과 한음 Bold" panose="020B0803000000000000" pitchFamily="50" charset="-127"/>
                <a:ea typeface="포천 오성과 한음 Bold" panose="020B0803000000000000" pitchFamily="50" charset="-127"/>
              </a:rPr>
              <a:t>제안이유</a:t>
            </a:r>
          </a:p>
        </p:txBody>
      </p:sp>
      <p:sp>
        <p:nvSpPr>
          <p:cNvPr id="17" name="눈물 방울 16"/>
          <p:cNvSpPr/>
          <p:nvPr/>
        </p:nvSpPr>
        <p:spPr>
          <a:xfrm>
            <a:off x="2614030" y="3428593"/>
            <a:ext cx="1872208" cy="1872208"/>
          </a:xfrm>
          <a:prstGeom prst="teardrop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눈물 방울 18"/>
          <p:cNvSpPr/>
          <p:nvPr/>
        </p:nvSpPr>
        <p:spPr>
          <a:xfrm flipH="1">
            <a:off x="4486238" y="3428593"/>
            <a:ext cx="1872208" cy="1872208"/>
          </a:xfrm>
          <a:prstGeom prst="teardrop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그룹 2"/>
          <p:cNvGrpSpPr/>
          <p:nvPr/>
        </p:nvGrpSpPr>
        <p:grpSpPr>
          <a:xfrm>
            <a:off x="395536" y="1292050"/>
            <a:ext cx="8267166" cy="3792727"/>
            <a:chOff x="395536" y="1292050"/>
            <a:chExt cx="8267166" cy="3792727"/>
          </a:xfrm>
        </p:grpSpPr>
        <p:sp>
          <p:nvSpPr>
            <p:cNvPr id="18" name="눈물 방울 17"/>
            <p:cNvSpPr/>
            <p:nvPr/>
          </p:nvSpPr>
          <p:spPr>
            <a:xfrm rot="5400000">
              <a:off x="2339752" y="1292050"/>
              <a:ext cx="2146486" cy="2146486"/>
            </a:xfrm>
            <a:prstGeom prst="teardrop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눈물 방울 19"/>
            <p:cNvSpPr/>
            <p:nvPr/>
          </p:nvSpPr>
          <p:spPr>
            <a:xfrm flipH="1" flipV="1">
              <a:off x="4486238" y="1557200"/>
              <a:ext cx="1872208" cy="1872208"/>
            </a:xfrm>
            <a:prstGeom prst="teardrop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2619071" y="1562241"/>
              <a:ext cx="1651143" cy="16511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4702262" y="1773224"/>
              <a:ext cx="1440160" cy="1440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4702262" y="3644617"/>
              <a:ext cx="1440160" cy="1440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2830054" y="3644617"/>
              <a:ext cx="1440160" cy="1440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86438" y="2436643"/>
              <a:ext cx="2304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2. </a:t>
              </a:r>
              <a:r>
                <a:rPr lang="ko-KR" altLang="en-US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청원 분별 불가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5536" y="2262471"/>
              <a:ext cx="23900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1. </a:t>
              </a:r>
              <a:r>
                <a:rPr lang="ko-KR" altLang="en-US" sz="2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중복투표 가능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58446" y="4364697"/>
              <a:ext cx="2304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3. </a:t>
              </a:r>
              <a:r>
                <a:rPr lang="ko-KR" altLang="en-US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답변 실효성 저하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81299" y="4364697"/>
              <a:ext cx="2304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4. </a:t>
              </a:r>
              <a:r>
                <a:rPr lang="ko-KR" altLang="en-US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존속 여부 미정</a:t>
              </a:r>
            </a:p>
          </p:txBody>
        </p: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6667" l="9936" r="89744">
                          <a14:foregroundMark x1="84615" y1="91905" x2="84615" y2="91905"/>
                          <a14:foregroundMark x1="53846" y1="47619" x2="53846" y2="47619"/>
                          <a14:foregroundMark x1="60256" y1="40000" x2="60256" y2="40000"/>
                          <a14:foregroundMark x1="50962" y1="61905" x2="50962" y2="61905"/>
                          <a14:foregroundMark x1="40385" y1="73810" x2="40385" y2="7381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4813" y="1932863"/>
              <a:ext cx="1240524" cy="834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4335345" y="2996952"/>
              <a:ext cx="7338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/>
                <a:t>2</a:t>
              </a:r>
              <a:endParaRPr lang="ko-KR" alt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52404" y="3450748"/>
              <a:ext cx="7338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/>
                <a:t>4</a:t>
              </a:r>
              <a:endParaRPr lang="ko-KR" alt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335345" y="3442122"/>
              <a:ext cx="7338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/>
                <a:t>3</a:t>
              </a:r>
              <a:endParaRPr lang="ko-KR" alt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02668" y="2967195"/>
              <a:ext cx="8413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200" b="1" dirty="0"/>
                <a:t>1</a:t>
              </a:r>
              <a:endParaRPr lang="ko-KR" altLang="en-US" sz="2200" b="1" dirty="0"/>
            </a:p>
          </p:txBody>
        </p:sp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932" b="100000" l="9840" r="89894">
                          <a14:foregroundMark x1="41489" y1="55479" x2="41489" y2="5547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1844824"/>
              <a:ext cx="1513057" cy="1175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220" b="100000" l="3665" r="9214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2793" y="4039812"/>
              <a:ext cx="939097" cy="693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2555" b="95255" l="9804" r="89706">
                          <a14:foregroundMark x1="49020" y1="79927" x2="49020" y2="7992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9900" y="3969589"/>
              <a:ext cx="620713" cy="833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9" name="그룹 38"/>
          <p:cNvGrpSpPr/>
          <p:nvPr/>
        </p:nvGrpSpPr>
        <p:grpSpPr>
          <a:xfrm>
            <a:off x="479387" y="1327422"/>
            <a:ext cx="8195157" cy="3973379"/>
            <a:chOff x="481299" y="1327422"/>
            <a:chExt cx="8195157" cy="3973379"/>
          </a:xfrm>
        </p:grpSpPr>
        <p:sp>
          <p:nvSpPr>
            <p:cNvPr id="40" name="눈물 방울 39"/>
            <p:cNvSpPr/>
            <p:nvPr/>
          </p:nvSpPr>
          <p:spPr>
            <a:xfrm>
              <a:off x="2614030" y="3428593"/>
              <a:ext cx="1872208" cy="1872208"/>
            </a:xfrm>
            <a:prstGeom prst="teardrop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눈물 방울 40"/>
            <p:cNvSpPr/>
            <p:nvPr/>
          </p:nvSpPr>
          <p:spPr>
            <a:xfrm rot="5400000">
              <a:off x="2614030" y="1566328"/>
              <a:ext cx="1872208" cy="1872208"/>
            </a:xfrm>
            <a:prstGeom prst="teardrop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눈물 방울 41"/>
            <p:cNvSpPr/>
            <p:nvPr/>
          </p:nvSpPr>
          <p:spPr>
            <a:xfrm flipH="1">
              <a:off x="4486238" y="3428593"/>
              <a:ext cx="1872208" cy="1872208"/>
            </a:xfrm>
            <a:prstGeom prst="teardrop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눈물 방울 42"/>
            <p:cNvSpPr/>
            <p:nvPr/>
          </p:nvSpPr>
          <p:spPr>
            <a:xfrm flipH="1" flipV="1">
              <a:off x="4486238" y="1327422"/>
              <a:ext cx="2101986" cy="2101986"/>
            </a:xfrm>
            <a:prstGeom prst="teardrop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타원 43"/>
            <p:cNvSpPr/>
            <p:nvPr/>
          </p:nvSpPr>
          <p:spPr>
            <a:xfrm>
              <a:off x="2830054" y="1773224"/>
              <a:ext cx="1440160" cy="1440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타원 44"/>
            <p:cNvSpPr/>
            <p:nvPr/>
          </p:nvSpPr>
          <p:spPr>
            <a:xfrm>
              <a:off x="4702262" y="1596472"/>
              <a:ext cx="1616912" cy="16169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4702262" y="3644617"/>
              <a:ext cx="1440160" cy="1440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타원 46"/>
            <p:cNvSpPr/>
            <p:nvPr/>
          </p:nvSpPr>
          <p:spPr>
            <a:xfrm>
              <a:off x="2830054" y="3644617"/>
              <a:ext cx="1440160" cy="1440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14430" y="2454166"/>
              <a:ext cx="24620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2. </a:t>
              </a:r>
              <a:r>
                <a:rPr lang="ko-KR" altLang="en-US" sz="2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청원 분별 불가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81299" y="2436643"/>
              <a:ext cx="2304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1. </a:t>
              </a:r>
              <a:r>
                <a:rPr lang="ko-KR" altLang="en-US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중복투표 가능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358446" y="4364697"/>
              <a:ext cx="2304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3. </a:t>
              </a:r>
              <a:r>
                <a:rPr lang="ko-KR" altLang="en-US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답변 실효성 저하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1299" y="4364697"/>
              <a:ext cx="2304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4. </a:t>
              </a:r>
              <a:r>
                <a:rPr lang="ko-KR" altLang="en-US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존속 여부 미정</a:t>
              </a:r>
            </a:p>
          </p:txBody>
        </p:sp>
        <p:pic>
          <p:nvPicPr>
            <p:cNvPr id="52" name="Picture 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0" b="96667" l="9936" r="89744">
                          <a14:foregroundMark x1="84615" y1="91905" x2="84615" y2="91905"/>
                          <a14:foregroundMark x1="53846" y1="47619" x2="53846" y2="47619"/>
                          <a14:foregroundMark x1="60256" y1="40000" x2="60256" y2="40000"/>
                          <a14:foregroundMark x1="50962" y1="61905" x2="50962" y2="61905"/>
                          <a14:foregroundMark x1="40385" y1="73810" x2="40385" y2="7381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2060848"/>
              <a:ext cx="1082010" cy="728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" name="TextBox 52"/>
            <p:cNvSpPr txBox="1"/>
            <p:nvPr/>
          </p:nvSpPr>
          <p:spPr>
            <a:xfrm>
              <a:off x="4335345" y="2996952"/>
              <a:ext cx="7338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200" b="1" dirty="0"/>
                <a:t>2</a:t>
              </a:r>
              <a:endParaRPr lang="ko-KR" altLang="en-US" sz="2200" b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752404" y="3450748"/>
              <a:ext cx="7338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/>
                <a:t>4</a:t>
              </a:r>
              <a:endParaRPr lang="ko-KR" alt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335345" y="3442122"/>
              <a:ext cx="7338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/>
                <a:t>3</a:t>
              </a:r>
              <a:endParaRPr lang="ko-KR" alt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758485" y="2996952"/>
              <a:ext cx="7338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/>
                <a:t>1</a:t>
              </a:r>
              <a:endParaRPr lang="ko-KR" altLang="en-US" dirty="0"/>
            </a:p>
          </p:txBody>
        </p:sp>
        <p:pic>
          <p:nvPicPr>
            <p:cNvPr id="57" name="Picture 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9932" b="100000" l="9840" r="89894">
                          <a14:foregroundMark x1="41489" y1="55479" x2="41489" y2="5547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7460" y="1628800"/>
              <a:ext cx="1698756" cy="1319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220" b="100000" l="3665" r="9214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2793" y="4039812"/>
              <a:ext cx="939097" cy="693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5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2555" b="95255" l="9804" r="89706">
                          <a14:foregroundMark x1="49020" y1="79927" x2="49020" y2="7992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9900" y="3969589"/>
              <a:ext cx="620713" cy="833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0" name="그룹 59"/>
          <p:cNvGrpSpPr/>
          <p:nvPr/>
        </p:nvGrpSpPr>
        <p:grpSpPr>
          <a:xfrm>
            <a:off x="479387" y="1566328"/>
            <a:ext cx="8411181" cy="3960032"/>
            <a:chOff x="481299" y="1557200"/>
            <a:chExt cx="8411181" cy="3960032"/>
          </a:xfrm>
        </p:grpSpPr>
        <p:sp>
          <p:nvSpPr>
            <p:cNvPr id="61" name="눈물 방울 60"/>
            <p:cNvSpPr/>
            <p:nvPr/>
          </p:nvSpPr>
          <p:spPr>
            <a:xfrm>
              <a:off x="2614030" y="3428593"/>
              <a:ext cx="1872208" cy="1872208"/>
            </a:xfrm>
            <a:prstGeom prst="teardrop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눈물 방울 61"/>
            <p:cNvSpPr/>
            <p:nvPr/>
          </p:nvSpPr>
          <p:spPr>
            <a:xfrm rot="5400000">
              <a:off x="2614030" y="1566328"/>
              <a:ext cx="1872208" cy="1872208"/>
            </a:xfrm>
            <a:prstGeom prst="teardrop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눈물 방울 62"/>
            <p:cNvSpPr/>
            <p:nvPr/>
          </p:nvSpPr>
          <p:spPr>
            <a:xfrm flipH="1">
              <a:off x="4486238" y="3428593"/>
              <a:ext cx="2088639" cy="2088639"/>
            </a:xfrm>
            <a:prstGeom prst="teardrop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눈물 방울 63"/>
            <p:cNvSpPr/>
            <p:nvPr/>
          </p:nvSpPr>
          <p:spPr>
            <a:xfrm flipH="1" flipV="1">
              <a:off x="4486238" y="1557200"/>
              <a:ext cx="1872208" cy="1872208"/>
            </a:xfrm>
            <a:prstGeom prst="teardrop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830054" y="1773224"/>
              <a:ext cx="1440160" cy="1440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4702262" y="1773224"/>
              <a:ext cx="1440160" cy="1440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4702262" y="3644617"/>
              <a:ext cx="1606646" cy="16066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830054" y="3644617"/>
              <a:ext cx="1440160" cy="1440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286438" y="2436643"/>
              <a:ext cx="2304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2. </a:t>
              </a:r>
              <a:r>
                <a:rPr lang="ko-KR" altLang="en-US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청원 분별 불가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81299" y="2436643"/>
              <a:ext cx="2304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1. </a:t>
              </a:r>
              <a:r>
                <a:rPr lang="ko-KR" altLang="en-US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중복투표 가능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7922" y="4364697"/>
              <a:ext cx="27945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3. </a:t>
              </a:r>
              <a:r>
                <a:rPr lang="ko-KR" altLang="en-US" sz="2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답변 실효성 저하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81299" y="4364697"/>
              <a:ext cx="2304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4. </a:t>
              </a:r>
              <a:r>
                <a:rPr lang="ko-KR" altLang="en-US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존속 여부 미정</a:t>
              </a:r>
            </a:p>
          </p:txBody>
        </p:sp>
        <p:pic>
          <p:nvPicPr>
            <p:cNvPr id="73" name="Picture 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0" b="96667" l="9936" r="89744">
                          <a14:foregroundMark x1="84615" y1="91905" x2="84615" y2="91905"/>
                          <a14:foregroundMark x1="53846" y1="47619" x2="53846" y2="47619"/>
                          <a14:foregroundMark x1="60256" y1="40000" x2="60256" y2="40000"/>
                          <a14:foregroundMark x1="50962" y1="61905" x2="50962" y2="61905"/>
                          <a14:foregroundMark x1="40385" y1="73810" x2="40385" y2="7381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2060848"/>
              <a:ext cx="1082010" cy="728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4" name="TextBox 73"/>
            <p:cNvSpPr txBox="1"/>
            <p:nvPr/>
          </p:nvSpPr>
          <p:spPr>
            <a:xfrm>
              <a:off x="4335345" y="2996952"/>
              <a:ext cx="7338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/>
                <a:t>2</a:t>
              </a:r>
              <a:endParaRPr lang="ko-KR" alt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752404" y="3450748"/>
              <a:ext cx="7338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/>
                <a:t>4</a:t>
              </a:r>
              <a:endParaRPr lang="ko-KR" alt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292929" y="3428593"/>
              <a:ext cx="81866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200" b="1" dirty="0"/>
                <a:t>3</a:t>
              </a:r>
              <a:endParaRPr lang="ko-KR" altLang="en-US" sz="2200" b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758485" y="2996952"/>
              <a:ext cx="7338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/>
                <a:t>1</a:t>
              </a:r>
              <a:endParaRPr lang="ko-KR" altLang="en-US" dirty="0"/>
            </a:p>
          </p:txBody>
        </p:sp>
        <p:pic>
          <p:nvPicPr>
            <p:cNvPr id="78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932" b="100000" l="9840" r="89894">
                          <a14:foregroundMark x1="41489" y1="55479" x2="41489" y2="5547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1844824"/>
              <a:ext cx="1513057" cy="1175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220" b="100000" l="3665" r="9214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2793" y="4039811"/>
              <a:ext cx="1047659" cy="773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2555" b="95255" l="9804" r="89706">
                          <a14:foregroundMark x1="49020" y1="79927" x2="49020" y2="7992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9900" y="3969589"/>
              <a:ext cx="620713" cy="833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1" name="그룹 80"/>
          <p:cNvGrpSpPr/>
          <p:nvPr/>
        </p:nvGrpSpPr>
        <p:grpSpPr>
          <a:xfrm>
            <a:off x="493141" y="1562241"/>
            <a:ext cx="8181403" cy="4032040"/>
            <a:chOff x="481299" y="1557200"/>
            <a:chExt cx="8181403" cy="4032040"/>
          </a:xfrm>
        </p:grpSpPr>
        <p:sp>
          <p:nvSpPr>
            <p:cNvPr id="82" name="눈물 방울 81"/>
            <p:cNvSpPr/>
            <p:nvPr/>
          </p:nvSpPr>
          <p:spPr>
            <a:xfrm>
              <a:off x="2325591" y="3428592"/>
              <a:ext cx="2160648" cy="2160648"/>
            </a:xfrm>
            <a:prstGeom prst="teardrop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눈물 방울 82"/>
            <p:cNvSpPr/>
            <p:nvPr/>
          </p:nvSpPr>
          <p:spPr>
            <a:xfrm rot="5400000">
              <a:off x="2614030" y="1566328"/>
              <a:ext cx="1872208" cy="1872208"/>
            </a:xfrm>
            <a:prstGeom prst="teardrop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눈물 방울 83"/>
            <p:cNvSpPr/>
            <p:nvPr/>
          </p:nvSpPr>
          <p:spPr>
            <a:xfrm flipH="1">
              <a:off x="4486238" y="3428593"/>
              <a:ext cx="1872208" cy="1872208"/>
            </a:xfrm>
            <a:prstGeom prst="teardrop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눈물 방울 84"/>
            <p:cNvSpPr/>
            <p:nvPr/>
          </p:nvSpPr>
          <p:spPr>
            <a:xfrm flipH="1" flipV="1">
              <a:off x="4486238" y="1557200"/>
              <a:ext cx="1872208" cy="1872208"/>
            </a:xfrm>
            <a:prstGeom prst="teardrop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830054" y="1773224"/>
              <a:ext cx="1440160" cy="1440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4702262" y="1773224"/>
              <a:ext cx="1440160" cy="1440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4702262" y="3644617"/>
              <a:ext cx="1440160" cy="1440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2608177" y="3644616"/>
              <a:ext cx="1662037" cy="16620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286438" y="2436643"/>
              <a:ext cx="2304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2. </a:t>
              </a:r>
              <a:r>
                <a:rPr lang="ko-KR" altLang="en-US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청원 분별 불가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81299" y="2436643"/>
              <a:ext cx="2304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1. </a:t>
              </a:r>
              <a:r>
                <a:rPr lang="ko-KR" altLang="en-US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중복투표 가능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358446" y="4364697"/>
              <a:ext cx="2304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3. </a:t>
              </a:r>
              <a:r>
                <a:rPr lang="ko-KR" altLang="en-US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답변 실효성 저하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39552" y="4438273"/>
              <a:ext cx="230425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2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4. </a:t>
              </a:r>
              <a:r>
                <a:rPr lang="ko-KR" altLang="en-US" sz="22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존속 여부 미정</a:t>
              </a:r>
            </a:p>
          </p:txBody>
        </p:sp>
        <p:pic>
          <p:nvPicPr>
            <p:cNvPr id="94" name="Picture 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0" b="96667" l="9936" r="89744">
                          <a14:foregroundMark x1="84615" y1="91905" x2="84615" y2="91905"/>
                          <a14:foregroundMark x1="53846" y1="47619" x2="53846" y2="47619"/>
                          <a14:foregroundMark x1="60256" y1="40000" x2="60256" y2="40000"/>
                          <a14:foregroundMark x1="50962" y1="61905" x2="50962" y2="61905"/>
                          <a14:foregroundMark x1="40385" y1="73810" x2="40385" y2="7381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2060848"/>
              <a:ext cx="1082010" cy="728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5" name="TextBox 94"/>
            <p:cNvSpPr txBox="1"/>
            <p:nvPr/>
          </p:nvSpPr>
          <p:spPr>
            <a:xfrm>
              <a:off x="4335345" y="2996952"/>
              <a:ext cx="7338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/>
                <a:t>2</a:t>
              </a:r>
              <a:endParaRPr lang="ko-KR" alt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775876" y="3416422"/>
              <a:ext cx="84689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200" b="1" dirty="0"/>
                <a:t>4</a:t>
              </a:r>
              <a:endParaRPr lang="ko-KR" altLang="en-US" sz="22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335345" y="3442122"/>
              <a:ext cx="7338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/>
                <a:t>3</a:t>
              </a:r>
              <a:endParaRPr lang="ko-KR" altLang="en-US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3758485" y="2996952"/>
              <a:ext cx="7338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/>
                <a:t>1</a:t>
              </a:r>
              <a:endParaRPr lang="ko-KR" altLang="en-US" dirty="0"/>
            </a:p>
          </p:txBody>
        </p:sp>
        <p:pic>
          <p:nvPicPr>
            <p:cNvPr id="9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932" b="100000" l="9840" r="89894">
                          <a14:foregroundMark x1="41489" y1="55479" x2="41489" y2="5547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1844824"/>
              <a:ext cx="1513057" cy="1175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0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220" b="100000" l="3665" r="9214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2793" y="4039812"/>
              <a:ext cx="939097" cy="693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1" name="Picture 5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2555" b="95255" l="9804" r="89706">
                          <a14:foregroundMark x1="49020" y1="79927" x2="49020" y2="7992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2142" y="4027842"/>
              <a:ext cx="716343" cy="962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7720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오각형 1"/>
          <p:cNvSpPr/>
          <p:nvPr/>
        </p:nvSpPr>
        <p:spPr>
          <a:xfrm>
            <a:off x="395536" y="332656"/>
            <a:ext cx="1656184" cy="57606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포천 오성과 한음 Bold" panose="020B0803000000000000" pitchFamily="50" charset="-127"/>
                <a:ea typeface="포천 오성과 한음 Bold" panose="020B0803000000000000" pitchFamily="50" charset="-127"/>
              </a:rPr>
              <a:t>제안이유</a:t>
            </a:r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198" y="4221088"/>
            <a:ext cx="2018995" cy="2018995"/>
          </a:xfrm>
          <a:prstGeom prst="rect">
            <a:avLst/>
          </a:prstGeom>
        </p:spPr>
      </p:pic>
      <p:sp>
        <p:nvSpPr>
          <p:cNvPr id="25" name="직사각형 24"/>
          <p:cNvSpPr/>
          <p:nvPr/>
        </p:nvSpPr>
        <p:spPr>
          <a:xfrm>
            <a:off x="3170122" y="5933466"/>
            <a:ext cx="2566767" cy="40011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b="1" spc="-150" dirty="0">
                <a:solidFill>
                  <a:schemeClr val="bg1"/>
                </a:solidFill>
              </a:rPr>
              <a:t>영구화</a:t>
            </a:r>
          </a:p>
        </p:txBody>
      </p:sp>
      <p:pic>
        <p:nvPicPr>
          <p:cNvPr id="27" name="그림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548" y="1734608"/>
            <a:ext cx="1633066" cy="1633066"/>
          </a:xfrm>
          <a:prstGeom prst="rect">
            <a:avLst/>
          </a:prstGeom>
        </p:spPr>
      </p:pic>
      <p:sp>
        <p:nvSpPr>
          <p:cNvPr id="28" name="직사각형 27"/>
          <p:cNvSpPr/>
          <p:nvPr/>
        </p:nvSpPr>
        <p:spPr>
          <a:xfrm>
            <a:off x="6181697" y="3498941"/>
            <a:ext cx="2566767" cy="40011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b="1" spc="-150" dirty="0">
                <a:solidFill>
                  <a:schemeClr val="bg1"/>
                </a:solidFill>
              </a:rPr>
              <a:t>체계화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477065" y="3472408"/>
            <a:ext cx="1988856" cy="40011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b="1" spc="-150" dirty="0">
                <a:solidFill>
                  <a:schemeClr val="bg1"/>
                </a:solidFill>
              </a:rPr>
              <a:t>법제화</a:t>
            </a:r>
          </a:p>
        </p:txBody>
      </p:sp>
      <p:pic>
        <p:nvPicPr>
          <p:cNvPr id="31" name="그림 3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16" b="12679"/>
          <a:stretch/>
        </p:blipFill>
        <p:spPr>
          <a:xfrm>
            <a:off x="623904" y="1700808"/>
            <a:ext cx="1663313" cy="1631378"/>
          </a:xfrm>
          <a:prstGeom prst="rect">
            <a:avLst/>
          </a:prstGeom>
        </p:spPr>
      </p:pic>
      <p:sp>
        <p:nvSpPr>
          <p:cNvPr id="35" name="타원 34"/>
          <p:cNvSpPr/>
          <p:nvPr/>
        </p:nvSpPr>
        <p:spPr>
          <a:xfrm>
            <a:off x="3006671" y="1772816"/>
            <a:ext cx="2893671" cy="2720051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3600" dirty="0"/>
              <a:t>국민청원 </a:t>
            </a:r>
            <a:endParaRPr lang="en-US" altLang="ko-KR" sz="3600" dirty="0"/>
          </a:p>
          <a:p>
            <a:pPr algn="ctr">
              <a:lnSpc>
                <a:spcPct val="150000"/>
              </a:lnSpc>
            </a:pPr>
            <a:r>
              <a:rPr lang="ko-KR" altLang="en-US" sz="3600" dirty="0"/>
              <a:t>시스템</a:t>
            </a:r>
          </a:p>
        </p:txBody>
      </p:sp>
    </p:spTree>
    <p:extLst>
      <p:ext uri="{BB962C8B-B14F-4D97-AF65-F5344CB8AC3E}">
        <p14:creationId xmlns:p14="http://schemas.microsoft.com/office/powerpoint/2010/main" val="427261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오각형 1"/>
          <p:cNvSpPr/>
          <p:nvPr/>
        </p:nvSpPr>
        <p:spPr>
          <a:xfrm>
            <a:off x="395536" y="332656"/>
            <a:ext cx="1656184" cy="57606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포천 오성과 한음 Bold" panose="020B0803000000000000" pitchFamily="50" charset="-127"/>
                <a:ea typeface="포천 오성과 한음 Bold" panose="020B0803000000000000" pitchFamily="50" charset="-127"/>
              </a:rPr>
              <a:t>주요골자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389" y="1052736"/>
            <a:ext cx="823975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 latinLnBrk="0"/>
            <a:r>
              <a:rPr lang="ko-KR" altLang="en-US" dirty="0" err="1">
                <a:solidFill>
                  <a:schemeClr val="bg1"/>
                </a:solidFill>
              </a:rPr>
              <a:t>국민청원위원회법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 latinLnBrk="0"/>
            <a:endParaRPr lang="ko-KR" altLang="en-US" sz="1200" dirty="0">
              <a:solidFill>
                <a:schemeClr val="bg1"/>
              </a:solidFill>
            </a:endParaRPr>
          </a:p>
          <a:p>
            <a:pPr fontAlgn="base" latinLnBrk="0"/>
            <a:r>
              <a:rPr lang="ko-KR" altLang="en-US" dirty="0">
                <a:solidFill>
                  <a:schemeClr val="bg1"/>
                </a:solidFill>
              </a:rPr>
              <a:t>제</a:t>
            </a:r>
            <a:r>
              <a:rPr lang="en-US" altLang="ko-KR" dirty="0">
                <a:solidFill>
                  <a:schemeClr val="bg1"/>
                </a:solidFill>
              </a:rPr>
              <a:t>1</a:t>
            </a:r>
            <a:r>
              <a:rPr lang="ko-KR" altLang="en-US" dirty="0">
                <a:solidFill>
                  <a:schemeClr val="bg1"/>
                </a:solidFill>
              </a:rPr>
              <a:t>장 개요</a:t>
            </a:r>
          </a:p>
          <a:p>
            <a:pPr fontAlgn="base" latinLnBrk="0"/>
            <a:r>
              <a:rPr lang="ko-KR" altLang="en-US" dirty="0">
                <a:solidFill>
                  <a:schemeClr val="bg1"/>
                </a:solidFill>
              </a:rPr>
              <a:t>제</a:t>
            </a:r>
            <a:r>
              <a:rPr lang="en-US" altLang="ko-KR" dirty="0">
                <a:solidFill>
                  <a:schemeClr val="bg1"/>
                </a:solidFill>
              </a:rPr>
              <a:t>1</a:t>
            </a:r>
            <a:r>
              <a:rPr lang="ko-KR" altLang="en-US" dirty="0">
                <a:solidFill>
                  <a:schemeClr val="bg1"/>
                </a:solidFill>
              </a:rPr>
              <a:t>조 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목적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 latinLnBrk="0"/>
            <a:r>
              <a:rPr lang="ko-KR" altLang="en-US" dirty="0">
                <a:solidFill>
                  <a:schemeClr val="bg1"/>
                </a:solidFill>
              </a:rPr>
              <a:t>이 법은 국민청원위원회를 설립하여 모든 국민이 국가기관에 대하여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 latinLnBrk="0"/>
            <a:r>
              <a:rPr lang="ko-KR" altLang="en-US" dirty="0">
                <a:solidFill>
                  <a:schemeClr val="bg1"/>
                </a:solidFill>
              </a:rPr>
              <a:t>문서로써 어떤 희망 사항을 청원할 수 있는 기본권을 보호하고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 latinLnBrk="0"/>
            <a:r>
              <a:rPr lang="ko-KR" altLang="en-US" dirty="0">
                <a:solidFill>
                  <a:schemeClr val="bg1"/>
                </a:solidFill>
              </a:rPr>
              <a:t>그 청원을 수렴하고 답함으로써 대한민국 국민으로서의 시민의식을 확장하고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 latinLnBrk="0"/>
            <a:r>
              <a:rPr lang="ko-KR" altLang="en-US" dirty="0">
                <a:solidFill>
                  <a:schemeClr val="bg1"/>
                </a:solidFill>
              </a:rPr>
              <a:t>사회문제 인식의 확산에 이바지함을 목적으로 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</a:p>
          <a:p>
            <a:pPr fontAlgn="base" latinLnBrk="0"/>
            <a:endParaRPr lang="ko-KR" altLang="en-US" sz="1200" dirty="0">
              <a:solidFill>
                <a:schemeClr val="bg1"/>
              </a:solidFill>
            </a:endParaRPr>
          </a:p>
          <a:p>
            <a:pPr fontAlgn="base" latinLnBrk="0"/>
            <a:r>
              <a:rPr lang="ko-KR" altLang="en-US" dirty="0">
                <a:solidFill>
                  <a:schemeClr val="bg1"/>
                </a:solidFill>
              </a:rPr>
              <a:t>제</a:t>
            </a:r>
            <a:r>
              <a:rPr lang="en-US" altLang="ko-KR" dirty="0">
                <a:solidFill>
                  <a:schemeClr val="bg1"/>
                </a:solidFill>
              </a:rPr>
              <a:t>2</a:t>
            </a:r>
            <a:r>
              <a:rPr lang="ko-KR" altLang="en-US" dirty="0">
                <a:solidFill>
                  <a:schemeClr val="bg1"/>
                </a:solidFill>
              </a:rPr>
              <a:t>조 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국민청원위원회의 설립과 중립성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① 이 법에서 정하는 국민의 청원 보호와 응답을 위한 업무를 수행하기 위하여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국민청원위원회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이하 </a:t>
            </a:r>
            <a:r>
              <a:rPr lang="en-US" altLang="ko-KR" dirty="0">
                <a:solidFill>
                  <a:schemeClr val="bg1"/>
                </a:solidFill>
              </a:rPr>
              <a:t>"</a:t>
            </a:r>
            <a:r>
              <a:rPr lang="ko-KR" altLang="en-US" dirty="0">
                <a:solidFill>
                  <a:schemeClr val="bg1"/>
                </a:solidFill>
              </a:rPr>
              <a:t>위원회</a:t>
            </a:r>
            <a:r>
              <a:rPr lang="en-US" altLang="ko-KR" dirty="0">
                <a:solidFill>
                  <a:schemeClr val="bg1"/>
                </a:solidFill>
              </a:rPr>
              <a:t>"</a:t>
            </a:r>
            <a:r>
              <a:rPr lang="ko-KR" altLang="en-US" dirty="0">
                <a:solidFill>
                  <a:schemeClr val="bg1"/>
                </a:solidFill>
              </a:rPr>
              <a:t>라 한다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r>
              <a:rPr lang="ko-KR" altLang="en-US" dirty="0">
                <a:solidFill>
                  <a:schemeClr val="bg1"/>
                </a:solidFill>
              </a:rPr>
              <a:t>를 둔다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② 위원회는 그 권한에 속하는 업무를 모든 정당에 대해 공평성과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 err="1">
                <a:solidFill>
                  <a:schemeClr val="bg1"/>
                </a:solidFill>
              </a:rPr>
              <a:t>비당파성을</a:t>
            </a:r>
            <a:r>
              <a:rPr lang="ko-KR" altLang="en-US" dirty="0">
                <a:solidFill>
                  <a:schemeClr val="bg1"/>
                </a:solidFill>
              </a:rPr>
              <a:t> 갖고 국민의 청원에 응답하되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각각의 시각과 정치적 입장을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표방하여 수행한다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</a:p>
          <a:p>
            <a:pPr fontAlgn="base"/>
            <a:endParaRPr lang="ko-KR" altLang="en-US" sz="1200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제</a:t>
            </a:r>
            <a:r>
              <a:rPr lang="en-US" altLang="ko-KR" dirty="0">
                <a:solidFill>
                  <a:schemeClr val="bg1"/>
                </a:solidFill>
              </a:rPr>
              <a:t>3</a:t>
            </a:r>
            <a:r>
              <a:rPr lang="ko-KR" altLang="en-US" dirty="0">
                <a:solidFill>
                  <a:schemeClr val="bg1"/>
                </a:solidFill>
              </a:rPr>
              <a:t>조 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국민청원위원회의 독립성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국민청원위원회 권한에 속하는 업무는 독립하여 수행한다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</a:p>
          <a:p>
            <a:pPr fontAlgn="base"/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제</a:t>
            </a:r>
            <a:r>
              <a:rPr lang="en-US" altLang="ko-KR" dirty="0">
                <a:solidFill>
                  <a:schemeClr val="bg1"/>
                </a:solidFill>
              </a:rPr>
              <a:t>4</a:t>
            </a:r>
            <a:r>
              <a:rPr lang="ko-KR" altLang="en-US" dirty="0">
                <a:solidFill>
                  <a:schemeClr val="bg1"/>
                </a:solidFill>
              </a:rPr>
              <a:t>조 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적용 범위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이 법은 대한민국 국민에게 적용한다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844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오각형 1"/>
          <p:cNvSpPr/>
          <p:nvPr/>
        </p:nvSpPr>
        <p:spPr>
          <a:xfrm>
            <a:off x="395536" y="332656"/>
            <a:ext cx="1656184" cy="57606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포천 오성과 한음 Bold" panose="020B0803000000000000" pitchFamily="50" charset="-127"/>
                <a:ea typeface="포천 오성과 한음 Bold" panose="020B0803000000000000" pitchFamily="50" charset="-127"/>
              </a:rPr>
              <a:t>주요골자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389" y="1052736"/>
            <a:ext cx="8109912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제</a:t>
            </a:r>
            <a:r>
              <a:rPr lang="en-US" altLang="ko-KR" dirty="0">
                <a:solidFill>
                  <a:schemeClr val="bg1"/>
                </a:solidFill>
              </a:rPr>
              <a:t>2</a:t>
            </a:r>
            <a:r>
              <a:rPr lang="ko-KR" altLang="en-US" dirty="0">
                <a:solidFill>
                  <a:schemeClr val="bg1"/>
                </a:solidFill>
              </a:rPr>
              <a:t>장 위원회 구성과 운영</a:t>
            </a: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제</a:t>
            </a:r>
            <a:r>
              <a:rPr lang="en-US" altLang="ko-KR" dirty="0">
                <a:solidFill>
                  <a:schemeClr val="bg1"/>
                </a:solidFill>
              </a:rPr>
              <a:t>1</a:t>
            </a:r>
            <a:r>
              <a:rPr lang="ko-KR" altLang="en-US" dirty="0">
                <a:solidFill>
                  <a:schemeClr val="bg1"/>
                </a:solidFill>
              </a:rPr>
              <a:t>조 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위원회의 구성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① 위원회는 위원장 </a:t>
            </a:r>
            <a:r>
              <a:rPr lang="en-US" altLang="ko-KR" dirty="0">
                <a:solidFill>
                  <a:schemeClr val="bg1"/>
                </a:solidFill>
              </a:rPr>
              <a:t>1</a:t>
            </a:r>
            <a:r>
              <a:rPr lang="ko-KR" altLang="en-US" dirty="0">
                <a:solidFill>
                  <a:schemeClr val="bg1"/>
                </a:solidFill>
              </a:rPr>
              <a:t>명과 상임위원 </a:t>
            </a:r>
            <a:r>
              <a:rPr lang="en-US" altLang="ko-KR" dirty="0">
                <a:solidFill>
                  <a:schemeClr val="bg1"/>
                </a:solidFill>
              </a:rPr>
              <a:t>3</a:t>
            </a:r>
            <a:r>
              <a:rPr lang="ko-KR" altLang="en-US" dirty="0">
                <a:solidFill>
                  <a:schemeClr val="bg1"/>
                </a:solidFill>
              </a:rPr>
              <a:t>명을 포함한 </a:t>
            </a:r>
            <a:r>
              <a:rPr lang="en-US" altLang="ko-KR" dirty="0">
                <a:solidFill>
                  <a:schemeClr val="bg1"/>
                </a:solidFill>
              </a:rPr>
              <a:t>11</a:t>
            </a:r>
            <a:r>
              <a:rPr lang="ko-KR" altLang="en-US" dirty="0">
                <a:solidFill>
                  <a:schemeClr val="bg1"/>
                </a:solidFill>
              </a:rPr>
              <a:t>명의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인권위원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이하 </a:t>
            </a:r>
            <a:r>
              <a:rPr lang="en-US" altLang="ko-KR" dirty="0">
                <a:solidFill>
                  <a:schemeClr val="bg1"/>
                </a:solidFill>
              </a:rPr>
              <a:t>"</a:t>
            </a:r>
            <a:r>
              <a:rPr lang="ko-KR" altLang="en-US" dirty="0">
                <a:solidFill>
                  <a:schemeClr val="bg1"/>
                </a:solidFill>
              </a:rPr>
              <a:t>위원</a:t>
            </a:r>
            <a:r>
              <a:rPr lang="en-US" altLang="ko-KR" dirty="0">
                <a:solidFill>
                  <a:schemeClr val="bg1"/>
                </a:solidFill>
              </a:rPr>
              <a:t>"</a:t>
            </a:r>
            <a:r>
              <a:rPr lang="ko-KR" altLang="en-US" dirty="0">
                <a:solidFill>
                  <a:schemeClr val="bg1"/>
                </a:solidFill>
              </a:rPr>
              <a:t>이라 한다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r>
              <a:rPr lang="ko-KR" altLang="en-US" dirty="0">
                <a:solidFill>
                  <a:schemeClr val="bg1"/>
                </a:solidFill>
              </a:rPr>
              <a:t>으로 구성한다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② 위원은 다음 각 호의 사람을 대통령이 임명한다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en-US" altLang="ko-KR" dirty="0">
                <a:solidFill>
                  <a:schemeClr val="bg1"/>
                </a:solidFill>
              </a:rPr>
              <a:t>1. </a:t>
            </a:r>
            <a:r>
              <a:rPr lang="ko-KR" altLang="en-US" dirty="0">
                <a:solidFill>
                  <a:schemeClr val="bg1"/>
                </a:solidFill>
              </a:rPr>
              <a:t>국회가 선출하는 </a:t>
            </a:r>
            <a:r>
              <a:rPr lang="en-US" altLang="ko-KR" dirty="0">
                <a:solidFill>
                  <a:schemeClr val="bg1"/>
                </a:solidFill>
              </a:rPr>
              <a:t>4</a:t>
            </a:r>
            <a:r>
              <a:rPr lang="ko-KR" altLang="en-US" dirty="0">
                <a:solidFill>
                  <a:schemeClr val="bg1"/>
                </a:solidFill>
              </a:rPr>
              <a:t>명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상임위원 </a:t>
            </a:r>
            <a:r>
              <a:rPr lang="en-US" altLang="ko-KR" dirty="0">
                <a:solidFill>
                  <a:schemeClr val="bg1"/>
                </a:solidFill>
              </a:rPr>
              <a:t>1</a:t>
            </a:r>
            <a:r>
              <a:rPr lang="ko-KR" altLang="en-US" dirty="0">
                <a:solidFill>
                  <a:schemeClr val="bg1"/>
                </a:solidFill>
              </a:rPr>
              <a:t>명을 포함한다</a:t>
            </a:r>
            <a:r>
              <a:rPr lang="en-US" altLang="ko-KR" dirty="0">
                <a:solidFill>
                  <a:schemeClr val="bg1"/>
                </a:solidFill>
              </a:rPr>
              <a:t>.)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en-US" altLang="ko-KR" dirty="0">
                <a:solidFill>
                  <a:schemeClr val="bg1"/>
                </a:solidFill>
              </a:rPr>
              <a:t>2. </a:t>
            </a:r>
            <a:r>
              <a:rPr lang="ko-KR" altLang="en-US" dirty="0">
                <a:solidFill>
                  <a:schemeClr val="bg1"/>
                </a:solidFill>
              </a:rPr>
              <a:t>대통령이 지명하는 </a:t>
            </a:r>
            <a:r>
              <a:rPr lang="en-US" altLang="ko-KR" dirty="0">
                <a:solidFill>
                  <a:schemeClr val="bg1"/>
                </a:solidFill>
              </a:rPr>
              <a:t>3</a:t>
            </a:r>
            <a:r>
              <a:rPr lang="ko-KR" altLang="en-US" dirty="0">
                <a:solidFill>
                  <a:schemeClr val="bg1"/>
                </a:solidFill>
              </a:rPr>
              <a:t>명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상임위원 </a:t>
            </a:r>
            <a:r>
              <a:rPr lang="en-US" altLang="ko-KR" dirty="0">
                <a:solidFill>
                  <a:schemeClr val="bg1"/>
                </a:solidFill>
              </a:rPr>
              <a:t>1</a:t>
            </a:r>
            <a:r>
              <a:rPr lang="ko-KR" altLang="en-US" dirty="0">
                <a:solidFill>
                  <a:schemeClr val="bg1"/>
                </a:solidFill>
              </a:rPr>
              <a:t>명을 포함한다</a:t>
            </a:r>
            <a:r>
              <a:rPr lang="en-US" altLang="ko-KR" dirty="0">
                <a:solidFill>
                  <a:schemeClr val="bg1"/>
                </a:solidFill>
              </a:rPr>
              <a:t>.)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en-US" altLang="ko-KR" dirty="0">
                <a:solidFill>
                  <a:schemeClr val="bg1"/>
                </a:solidFill>
              </a:rPr>
              <a:t>3. </a:t>
            </a:r>
            <a:r>
              <a:rPr lang="ko-KR" altLang="en-US" dirty="0">
                <a:solidFill>
                  <a:schemeClr val="bg1"/>
                </a:solidFill>
              </a:rPr>
              <a:t>대법원장이 지명하는 </a:t>
            </a:r>
            <a:r>
              <a:rPr lang="en-US" altLang="ko-KR" dirty="0">
                <a:solidFill>
                  <a:schemeClr val="bg1"/>
                </a:solidFill>
              </a:rPr>
              <a:t>4</a:t>
            </a:r>
            <a:r>
              <a:rPr lang="ko-KR" altLang="en-US" dirty="0">
                <a:solidFill>
                  <a:schemeClr val="bg1"/>
                </a:solidFill>
              </a:rPr>
              <a:t>명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상임위원 </a:t>
            </a:r>
            <a:r>
              <a:rPr lang="en-US" altLang="ko-KR" dirty="0">
                <a:solidFill>
                  <a:schemeClr val="bg1"/>
                </a:solidFill>
              </a:rPr>
              <a:t>1</a:t>
            </a:r>
            <a:r>
              <a:rPr lang="ko-KR" altLang="en-US" dirty="0">
                <a:solidFill>
                  <a:schemeClr val="bg1"/>
                </a:solidFill>
              </a:rPr>
              <a:t>명을 포함한다</a:t>
            </a:r>
            <a:r>
              <a:rPr lang="en-US" altLang="ko-KR" dirty="0">
                <a:solidFill>
                  <a:schemeClr val="bg1"/>
                </a:solidFill>
              </a:rPr>
              <a:t>.)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③ 위원은 정치법제에 대해 </a:t>
            </a:r>
            <a:r>
              <a:rPr lang="ko-KR" altLang="en-US" dirty="0" err="1">
                <a:solidFill>
                  <a:schemeClr val="bg1"/>
                </a:solidFill>
              </a:rPr>
              <a:t>간학문적인</a:t>
            </a:r>
            <a:r>
              <a:rPr lang="ko-KR" altLang="en-US" dirty="0">
                <a:solidFill>
                  <a:schemeClr val="bg1"/>
                </a:solidFill>
              </a:rPr>
              <a:t> 능력과 경험이 있고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국민청원의 보호와 응답하는 업무를 정치적 중립성을 유지하여 독립적으로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수행할 수 있다고 인정되는 사람으로서 다음 각호의 어느 하나에 해당하는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자격을 갖추어야 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marL="342900" indent="-342900" fontAlgn="base">
              <a:buAutoNum type="arabicPeriod"/>
            </a:pPr>
            <a:r>
              <a:rPr lang="ko-KR" altLang="en-US" dirty="0">
                <a:solidFill>
                  <a:schemeClr val="bg1"/>
                </a:solidFill>
              </a:rPr>
              <a:t>대학이나 공인된 연구기관에서 부교수 이상의 직이나 이에 상당하는 직에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en-US" altLang="ko-KR" dirty="0">
                <a:solidFill>
                  <a:schemeClr val="bg1"/>
                </a:solidFill>
              </a:rPr>
              <a:t>10</a:t>
            </a:r>
            <a:r>
              <a:rPr lang="ko-KR" altLang="en-US" dirty="0">
                <a:solidFill>
                  <a:schemeClr val="bg1"/>
                </a:solidFill>
              </a:rPr>
              <a:t>년 이상 있거나 있었던 사람</a:t>
            </a:r>
          </a:p>
          <a:p>
            <a:pPr fontAlgn="base"/>
            <a:r>
              <a:rPr lang="en-US" altLang="ko-KR" dirty="0">
                <a:solidFill>
                  <a:schemeClr val="bg1"/>
                </a:solidFill>
              </a:rPr>
              <a:t>2. </a:t>
            </a:r>
            <a:r>
              <a:rPr lang="ko-KR" altLang="en-US" dirty="0" err="1">
                <a:solidFill>
                  <a:schemeClr val="bg1"/>
                </a:solidFill>
              </a:rPr>
              <a:t>판사ㆍ검사</a:t>
            </a:r>
            <a:r>
              <a:rPr lang="ko-KR" altLang="en-US" dirty="0">
                <a:solidFill>
                  <a:schemeClr val="bg1"/>
                </a:solidFill>
              </a:rPr>
              <a:t> 또는 변호사의 직에 </a:t>
            </a:r>
            <a:r>
              <a:rPr lang="en-US" altLang="ko-KR" dirty="0">
                <a:solidFill>
                  <a:schemeClr val="bg1"/>
                </a:solidFill>
              </a:rPr>
              <a:t>10</a:t>
            </a:r>
            <a:r>
              <a:rPr lang="ko-KR" altLang="en-US" dirty="0">
                <a:solidFill>
                  <a:schemeClr val="bg1"/>
                </a:solidFill>
              </a:rPr>
              <a:t>년 이상 있거나 있었던 사람</a:t>
            </a:r>
          </a:p>
          <a:p>
            <a:pPr fontAlgn="base"/>
            <a:r>
              <a:rPr lang="en-US" altLang="ko-KR" dirty="0">
                <a:solidFill>
                  <a:schemeClr val="bg1"/>
                </a:solidFill>
              </a:rPr>
              <a:t>3. </a:t>
            </a:r>
            <a:r>
              <a:rPr lang="ko-KR" altLang="en-US" dirty="0">
                <a:solidFill>
                  <a:schemeClr val="bg1"/>
                </a:solidFill>
              </a:rPr>
              <a:t>각 분야 비영리 </a:t>
            </a:r>
            <a:r>
              <a:rPr lang="ko-KR" altLang="en-US" dirty="0" err="1">
                <a:solidFill>
                  <a:schemeClr val="bg1"/>
                </a:solidFill>
              </a:rPr>
              <a:t>민간단체ㆍ법인ㆍ국제기구에서</a:t>
            </a:r>
            <a:r>
              <a:rPr lang="ko-KR" altLang="en-US" dirty="0">
                <a:solidFill>
                  <a:schemeClr val="bg1"/>
                </a:solidFill>
              </a:rPr>
              <a:t> 근무하는 등 관련 활동에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en-US" altLang="ko-KR" dirty="0">
                <a:solidFill>
                  <a:schemeClr val="bg1"/>
                </a:solidFill>
              </a:rPr>
              <a:t>10</a:t>
            </a:r>
            <a:r>
              <a:rPr lang="ko-KR" altLang="en-US" dirty="0">
                <a:solidFill>
                  <a:schemeClr val="bg1"/>
                </a:solidFill>
              </a:rPr>
              <a:t>년 이상 종사한 경력이 있는 사람</a:t>
            </a:r>
          </a:p>
          <a:p>
            <a:pPr fontAlgn="base"/>
            <a:r>
              <a:rPr lang="en-US" altLang="ko-KR" dirty="0">
                <a:solidFill>
                  <a:schemeClr val="bg1"/>
                </a:solidFill>
              </a:rPr>
              <a:t>4. </a:t>
            </a:r>
            <a:r>
              <a:rPr lang="ko-KR" altLang="en-US" dirty="0">
                <a:solidFill>
                  <a:schemeClr val="bg1"/>
                </a:solidFill>
              </a:rPr>
              <a:t>분야에 대한 전문적인 지식과 자격증을 소지하며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해당 업무에 </a:t>
            </a:r>
            <a:r>
              <a:rPr lang="en-US" altLang="ko-KR" dirty="0">
                <a:solidFill>
                  <a:schemeClr val="bg1"/>
                </a:solidFill>
              </a:rPr>
              <a:t>10</a:t>
            </a:r>
            <a:r>
              <a:rPr lang="ko-KR" altLang="en-US" dirty="0">
                <a:solidFill>
                  <a:schemeClr val="bg1"/>
                </a:solidFill>
              </a:rPr>
              <a:t>년 이상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근무하여 다양한 사회계층의 청원 보호와 해결할 수 있는 사람</a:t>
            </a:r>
          </a:p>
        </p:txBody>
      </p:sp>
    </p:spTree>
    <p:extLst>
      <p:ext uri="{BB962C8B-B14F-4D97-AF65-F5344CB8AC3E}">
        <p14:creationId xmlns:p14="http://schemas.microsoft.com/office/powerpoint/2010/main" val="3919654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오각형 1"/>
          <p:cNvSpPr/>
          <p:nvPr/>
        </p:nvSpPr>
        <p:spPr>
          <a:xfrm>
            <a:off x="395536" y="332656"/>
            <a:ext cx="1656184" cy="57606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포천 오성과 한음 Bold" panose="020B0803000000000000" pitchFamily="50" charset="-127"/>
                <a:ea typeface="포천 오성과 한음 Bold" panose="020B0803000000000000" pitchFamily="50" charset="-127"/>
              </a:rPr>
              <a:t>주요골자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389" y="1052736"/>
            <a:ext cx="782938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④ 위원장은 위원 중에서 대통령이 임명한다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이 경우 위원장은 국회의 인사청문을 거쳐야 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⑤ 위원장과 상임위원은 정무직공무원으로 임명한다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⑥ 위원은 특정 성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性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r>
              <a:rPr lang="ko-KR" altLang="en-US" dirty="0">
                <a:solidFill>
                  <a:schemeClr val="bg1"/>
                </a:solidFill>
              </a:rPr>
              <a:t>이 </a:t>
            </a:r>
            <a:r>
              <a:rPr lang="en-US" altLang="ko-KR" dirty="0">
                <a:solidFill>
                  <a:schemeClr val="bg1"/>
                </a:solidFill>
              </a:rPr>
              <a:t>10</a:t>
            </a:r>
            <a:r>
              <a:rPr lang="ko-KR" altLang="en-US" dirty="0">
                <a:solidFill>
                  <a:schemeClr val="bg1"/>
                </a:solidFill>
              </a:rPr>
              <a:t>분의 </a:t>
            </a:r>
            <a:r>
              <a:rPr lang="en-US" altLang="ko-KR" dirty="0">
                <a:solidFill>
                  <a:schemeClr val="bg1"/>
                </a:solidFill>
              </a:rPr>
              <a:t>6</a:t>
            </a:r>
            <a:r>
              <a:rPr lang="ko-KR" altLang="en-US" dirty="0">
                <a:solidFill>
                  <a:schemeClr val="bg1"/>
                </a:solidFill>
              </a:rPr>
              <a:t>을 초과하지 아니하도록 하여야 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⑦ 임기가 끝난 위원은 후임자가 임명될 때까지 그 직무를 수행한다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</a:p>
          <a:p>
            <a:pPr fontAlgn="base"/>
            <a:endParaRPr lang="en-US" altLang="ko-KR" sz="1200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제</a:t>
            </a:r>
            <a:r>
              <a:rPr lang="en-US" altLang="ko-KR" dirty="0">
                <a:solidFill>
                  <a:schemeClr val="bg1"/>
                </a:solidFill>
              </a:rPr>
              <a:t>2</a:t>
            </a:r>
            <a:r>
              <a:rPr lang="ko-KR" altLang="en-US" dirty="0">
                <a:solidFill>
                  <a:schemeClr val="bg1"/>
                </a:solidFill>
              </a:rPr>
              <a:t>조 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위원장 및 위원의 임기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① 위원장과 위원의 임기는 </a:t>
            </a:r>
            <a:r>
              <a:rPr lang="en-US" altLang="ko-KR" dirty="0">
                <a:solidFill>
                  <a:schemeClr val="bg1"/>
                </a:solidFill>
              </a:rPr>
              <a:t>3</a:t>
            </a:r>
            <a:r>
              <a:rPr lang="ko-KR" altLang="en-US" dirty="0">
                <a:solidFill>
                  <a:schemeClr val="bg1"/>
                </a:solidFill>
              </a:rPr>
              <a:t>년으로 하고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한 번만 연임할 수 있다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② 위원 중 결원이 생기면 위원 지명권을 가진 사람은 결원된 날부터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en-US" altLang="ko-KR" dirty="0">
                <a:solidFill>
                  <a:schemeClr val="bg1"/>
                </a:solidFill>
              </a:rPr>
              <a:t>30</a:t>
            </a:r>
            <a:r>
              <a:rPr lang="ko-KR" altLang="en-US" dirty="0">
                <a:solidFill>
                  <a:schemeClr val="bg1"/>
                </a:solidFill>
              </a:rPr>
              <a:t>일 이내에 후임자를 임명하여야 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③ 결원된 위원의 후임으로 임명된 위원의 임기는 새로 시작된다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</a:p>
          <a:p>
            <a:pPr fontAlgn="base"/>
            <a:endParaRPr lang="ko-KR" altLang="en-US" sz="1200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제</a:t>
            </a:r>
            <a:r>
              <a:rPr lang="en-US" altLang="ko-KR" dirty="0">
                <a:solidFill>
                  <a:schemeClr val="bg1"/>
                </a:solidFill>
              </a:rPr>
              <a:t>3</a:t>
            </a:r>
            <a:r>
              <a:rPr lang="ko-KR" altLang="en-US" dirty="0">
                <a:solidFill>
                  <a:schemeClr val="bg1"/>
                </a:solidFill>
              </a:rPr>
              <a:t>조 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상임위원회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① 위원회는 그 업무 중 일부를 수행하기 위하여 상임위원회를 둘 수 있다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② 상임위원회는 위원장과 상임위원으로 구성한다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③ 상임위원회 및 전문위원회의 </a:t>
            </a:r>
            <a:r>
              <a:rPr lang="ko-KR" altLang="en-US" dirty="0" err="1">
                <a:solidFill>
                  <a:schemeClr val="bg1"/>
                </a:solidFill>
              </a:rPr>
              <a:t>구성ㆍ업무</a:t>
            </a:r>
            <a:r>
              <a:rPr lang="ko-KR" altLang="en-US" dirty="0">
                <a:solidFill>
                  <a:schemeClr val="bg1"/>
                </a:solidFill>
              </a:rPr>
              <a:t> 및 운영과 전문위원의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 err="1">
                <a:solidFill>
                  <a:schemeClr val="bg1"/>
                </a:solidFill>
              </a:rPr>
              <a:t>자격ㆍ임기</a:t>
            </a:r>
            <a:r>
              <a:rPr lang="ko-KR" altLang="en-US" dirty="0">
                <a:solidFill>
                  <a:schemeClr val="bg1"/>
                </a:solidFill>
              </a:rPr>
              <a:t> 및 위촉 등에 관하여 필요한 사항은 위원회 규칙으로 정한다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</a:p>
          <a:p>
            <a:pPr fontAlgn="base"/>
            <a:endParaRPr lang="ko-KR" altLang="en-US" sz="1200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제</a:t>
            </a:r>
            <a:r>
              <a:rPr lang="en-US" altLang="ko-KR" dirty="0">
                <a:solidFill>
                  <a:schemeClr val="bg1"/>
                </a:solidFill>
              </a:rPr>
              <a:t>4</a:t>
            </a:r>
            <a:r>
              <a:rPr lang="ko-KR" altLang="en-US" dirty="0">
                <a:solidFill>
                  <a:schemeClr val="bg1"/>
                </a:solidFill>
              </a:rPr>
              <a:t>조 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사무처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① 부서의 업무를 보조할 사무처를 둔다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654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오각형 1"/>
          <p:cNvSpPr/>
          <p:nvPr/>
        </p:nvSpPr>
        <p:spPr>
          <a:xfrm>
            <a:off x="395536" y="332656"/>
            <a:ext cx="1656184" cy="57606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포천 오성과 한음 Bold" panose="020B0803000000000000" pitchFamily="50" charset="-127"/>
                <a:ea typeface="포천 오성과 한음 Bold" panose="020B0803000000000000" pitchFamily="50" charset="-127"/>
              </a:rPr>
              <a:t>주요골자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389" y="1052736"/>
            <a:ext cx="8569975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② 사무처에 사무총장 </a:t>
            </a:r>
            <a:r>
              <a:rPr lang="en-US" altLang="ko-KR" dirty="0">
                <a:solidFill>
                  <a:schemeClr val="bg1"/>
                </a:solidFill>
              </a:rPr>
              <a:t>1</a:t>
            </a:r>
            <a:r>
              <a:rPr lang="ko-KR" altLang="en-US" dirty="0">
                <a:solidFill>
                  <a:schemeClr val="bg1"/>
                </a:solidFill>
              </a:rPr>
              <a:t>명과 필요한 직원을 두되 사무총장은 위원회의 심의를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거쳐 위원장의 제청으로 대통령이 임명한다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③ 소속 직원 중 </a:t>
            </a:r>
            <a:r>
              <a:rPr lang="en-US" altLang="ko-KR" dirty="0">
                <a:solidFill>
                  <a:schemeClr val="bg1"/>
                </a:solidFill>
              </a:rPr>
              <a:t>5</a:t>
            </a:r>
            <a:r>
              <a:rPr lang="ko-KR" altLang="en-US" dirty="0">
                <a:solidFill>
                  <a:schemeClr val="bg1"/>
                </a:solidFill>
              </a:rPr>
              <a:t>급 이상 공무원 또는 고위공무원단에 속하는 일반직공무원은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위원장의 제청으로 대통령이 임명하며</a:t>
            </a:r>
            <a:r>
              <a:rPr lang="en-US" altLang="ko-KR" dirty="0">
                <a:solidFill>
                  <a:schemeClr val="bg1"/>
                </a:solidFill>
              </a:rPr>
              <a:t>, 6</a:t>
            </a:r>
            <a:r>
              <a:rPr lang="ko-KR" altLang="en-US" dirty="0">
                <a:solidFill>
                  <a:schemeClr val="bg1"/>
                </a:solidFill>
              </a:rPr>
              <a:t>급 이하 공무원은 위원장이 임명한다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④ 사무총장은 위원장의 지휘를 받아 사무처의 사무를 관장하고 소속 직원을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 err="1">
                <a:solidFill>
                  <a:schemeClr val="bg1"/>
                </a:solidFill>
              </a:rPr>
              <a:t>지휘ㆍ감독한다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r>
              <a:rPr lang="ko-KR" altLang="en-US" dirty="0"/>
              <a:t> </a:t>
            </a:r>
            <a:endParaRPr lang="en-US" altLang="ko-KR" dirty="0"/>
          </a:p>
          <a:p>
            <a:pPr fontAlgn="base"/>
            <a:endParaRPr lang="en-US" altLang="ko-KR" sz="1200" dirty="0"/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제</a:t>
            </a:r>
            <a:r>
              <a:rPr lang="en-US" altLang="ko-KR" dirty="0">
                <a:solidFill>
                  <a:schemeClr val="bg1"/>
                </a:solidFill>
              </a:rPr>
              <a:t>5</a:t>
            </a:r>
            <a:r>
              <a:rPr lang="ko-KR" altLang="en-US" dirty="0">
                <a:solidFill>
                  <a:schemeClr val="bg1"/>
                </a:solidFill>
              </a:rPr>
              <a:t>조 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부서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① 각 부서는 정치외교부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 err="1">
                <a:solidFill>
                  <a:schemeClr val="bg1"/>
                </a:solidFill>
              </a:rPr>
              <a:t>경제경기부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민생복지부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 err="1">
                <a:solidFill>
                  <a:schemeClr val="bg1"/>
                </a:solidFill>
              </a:rPr>
              <a:t>문화예술부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 err="1">
                <a:solidFill>
                  <a:schemeClr val="bg1"/>
                </a:solidFill>
              </a:rPr>
              <a:t>인권부</a:t>
            </a:r>
            <a:r>
              <a:rPr lang="en-US" altLang="ko-KR" dirty="0">
                <a:solidFill>
                  <a:schemeClr val="bg1"/>
                </a:solidFill>
              </a:rPr>
              <a:t>,</a:t>
            </a:r>
          </a:p>
          <a:p>
            <a:pPr fontAlgn="base"/>
            <a:r>
              <a:rPr lang="ko-KR" altLang="en-US" dirty="0" err="1">
                <a:solidFill>
                  <a:schemeClr val="bg1"/>
                </a:solidFill>
              </a:rPr>
              <a:t>반려동물부로</a:t>
            </a:r>
            <a:r>
              <a:rPr lang="ko-KR" altLang="en-US" dirty="0">
                <a:solidFill>
                  <a:schemeClr val="bg1"/>
                </a:solidFill>
              </a:rPr>
              <a:t> 이루어진다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② 각 부서에 부장 </a:t>
            </a:r>
            <a:r>
              <a:rPr lang="en-US" altLang="ko-KR" dirty="0">
                <a:solidFill>
                  <a:schemeClr val="bg1"/>
                </a:solidFill>
              </a:rPr>
              <a:t>1</a:t>
            </a:r>
            <a:r>
              <a:rPr lang="ko-KR" altLang="en-US" dirty="0">
                <a:solidFill>
                  <a:schemeClr val="bg1"/>
                </a:solidFill>
              </a:rPr>
              <a:t>명과 필요한 직원을 둔다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③ 부장은 위원장의 지휘를 받아 각 부서의 소속 직원을 </a:t>
            </a:r>
            <a:r>
              <a:rPr lang="ko-KR" altLang="en-US" dirty="0" err="1">
                <a:solidFill>
                  <a:schemeClr val="bg1"/>
                </a:solidFill>
              </a:rPr>
              <a:t>지휘ㆍ감독한다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</a:p>
          <a:p>
            <a:pPr fontAlgn="base"/>
            <a:endParaRPr lang="ko-KR" altLang="en-US" sz="1200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제</a:t>
            </a:r>
            <a:r>
              <a:rPr lang="en-US" altLang="ko-KR" dirty="0">
                <a:solidFill>
                  <a:schemeClr val="bg1"/>
                </a:solidFill>
              </a:rPr>
              <a:t>3</a:t>
            </a:r>
            <a:r>
              <a:rPr lang="ko-KR" altLang="en-US" dirty="0">
                <a:solidFill>
                  <a:schemeClr val="bg1"/>
                </a:solidFill>
              </a:rPr>
              <a:t>장 위원회의 업무와 운영</a:t>
            </a: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제</a:t>
            </a:r>
            <a:r>
              <a:rPr lang="en-US" altLang="ko-KR" dirty="0">
                <a:solidFill>
                  <a:schemeClr val="bg1"/>
                </a:solidFill>
              </a:rPr>
              <a:t>1</a:t>
            </a:r>
            <a:r>
              <a:rPr lang="ko-KR" altLang="en-US" dirty="0">
                <a:solidFill>
                  <a:schemeClr val="bg1"/>
                </a:solidFill>
              </a:rPr>
              <a:t>조 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업무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위원회는 다음 각호의 업무를 수행한다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  <a:p>
            <a:pPr fontAlgn="base"/>
            <a:r>
              <a:rPr lang="en-US" altLang="ko-KR" dirty="0">
                <a:solidFill>
                  <a:schemeClr val="bg1"/>
                </a:solidFill>
              </a:rPr>
              <a:t>1. </a:t>
            </a:r>
            <a:r>
              <a:rPr lang="ko-KR" altLang="en-US" dirty="0">
                <a:solidFill>
                  <a:schemeClr val="bg1"/>
                </a:solidFill>
              </a:rPr>
              <a:t>각 부서</a:t>
            </a:r>
            <a:r>
              <a:rPr lang="en-US" altLang="ko-KR" dirty="0">
                <a:solidFill>
                  <a:schemeClr val="bg1"/>
                </a:solidFill>
              </a:rPr>
              <a:t>(</a:t>
            </a:r>
            <a:r>
              <a:rPr lang="ko-KR" altLang="en-US" dirty="0">
                <a:solidFill>
                  <a:schemeClr val="bg1"/>
                </a:solidFill>
              </a:rPr>
              <a:t>정치외교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경제경기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민생복지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문화예술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인권</a:t>
            </a:r>
            <a:r>
              <a:rPr lang="en-US" altLang="ko-KR" dirty="0">
                <a:solidFill>
                  <a:schemeClr val="bg1"/>
                </a:solidFill>
              </a:rPr>
              <a:t>, </a:t>
            </a:r>
            <a:r>
              <a:rPr lang="ko-KR" altLang="en-US" dirty="0">
                <a:solidFill>
                  <a:schemeClr val="bg1"/>
                </a:solidFill>
              </a:rPr>
              <a:t>반려동물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r>
              <a:rPr lang="ko-KR" altLang="en-US" dirty="0">
                <a:solidFill>
                  <a:schemeClr val="bg1"/>
                </a:solidFill>
              </a:rPr>
              <a:t>에서 청원확인</a:t>
            </a:r>
          </a:p>
          <a:p>
            <a:pPr fontAlgn="base"/>
            <a:r>
              <a:rPr lang="en-US" altLang="ko-KR" dirty="0">
                <a:solidFill>
                  <a:schemeClr val="bg1"/>
                </a:solidFill>
              </a:rPr>
              <a:t>2. </a:t>
            </a:r>
            <a:r>
              <a:rPr lang="ko-KR" altLang="en-US" dirty="0">
                <a:solidFill>
                  <a:schemeClr val="bg1"/>
                </a:solidFill>
              </a:rPr>
              <a:t>각 부서에서 이행하기 어려운 청원이나 주제에 알맞지 않은 청원은</a:t>
            </a:r>
            <a:endParaRPr lang="en-US" altLang="ko-KR" dirty="0">
              <a:solidFill>
                <a:schemeClr val="bg1"/>
              </a:solidFill>
            </a:endParaRPr>
          </a:p>
          <a:p>
            <a:pPr fontAlgn="base"/>
            <a:r>
              <a:rPr lang="ko-KR" altLang="en-US" dirty="0">
                <a:solidFill>
                  <a:schemeClr val="bg1"/>
                </a:solidFill>
              </a:rPr>
              <a:t>판단 후 배제</a:t>
            </a:r>
          </a:p>
          <a:p>
            <a:pPr fontAlgn="base"/>
            <a:r>
              <a:rPr lang="en-US" altLang="ko-KR" dirty="0">
                <a:solidFill>
                  <a:schemeClr val="bg1"/>
                </a:solidFill>
              </a:rPr>
              <a:t>3. </a:t>
            </a:r>
            <a:r>
              <a:rPr lang="ko-KR" altLang="en-US" dirty="0">
                <a:solidFill>
                  <a:schemeClr val="bg1"/>
                </a:solidFill>
              </a:rPr>
              <a:t>각 부서에서 일정 수 이상의 동의를 얻은 청원은 운영위원회로 제출</a:t>
            </a:r>
          </a:p>
        </p:txBody>
      </p:sp>
    </p:spTree>
    <p:extLst>
      <p:ext uri="{BB962C8B-B14F-4D97-AF65-F5344CB8AC3E}">
        <p14:creationId xmlns:p14="http://schemas.microsoft.com/office/powerpoint/2010/main" val="214221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 w="19050">
          <a:solidFill>
            <a:schemeClr val="bg1"/>
          </a:solidFill>
        </a:ln>
      </a:spPr>
      <a:bodyPr wrap="square">
        <a:spAutoFit/>
      </a:bodyPr>
      <a:lstStyle>
        <a:defPPr algn="ctr">
          <a:defRPr sz="2000" b="1" spc="-150" dirty="0" smtClean="0">
            <a:solidFill>
              <a:schemeClr val="bg1"/>
            </a:solidFill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2299</Words>
  <Application>Microsoft Office PowerPoint</Application>
  <PresentationFormat>화면 슬라이드 쇼(4:3)</PresentationFormat>
  <Paragraphs>314</Paragraphs>
  <Slides>18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18</vt:i4>
      </vt:variant>
    </vt:vector>
  </HeadingPairs>
  <TitlesOfParts>
    <vt:vector size="20" baseType="lpstr">
      <vt:lpstr>Office 테마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win10</dc:creator>
  <cp:lastModifiedBy>김 가경</cp:lastModifiedBy>
  <cp:revision>14</cp:revision>
  <dcterms:created xsi:type="dcterms:W3CDTF">2019-12-18T13:59:11Z</dcterms:created>
  <dcterms:modified xsi:type="dcterms:W3CDTF">2019-12-20T11:16:04Z</dcterms:modified>
</cp:coreProperties>
</file>