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68" r:id="rId18"/>
  </p:sldIdLst>
  <p:sldSz cx="12192000" cy="6858000"/>
  <p:notesSz cx="6858000" cy="9144000"/>
  <p:embeddedFontLst>
    <p:embeddedFont>
      <p:font typeface="맑은 고딕" panose="020B0503020000020004" pitchFamily="50" charset="-127"/>
      <p:regular r:id="rId19"/>
      <p:bold r:id="rId20"/>
    </p:embeddedFont>
    <p:embeddedFont>
      <p:font typeface="210 별을쏘다 L" panose="02020603020101020101" pitchFamily="18" charset="-127"/>
      <p:regular r:id="rId21"/>
    </p:embeddedFont>
    <p:embeddedFont>
      <p:font typeface="210 맨발의청춘 R" panose="02020603020101020101" pitchFamily="18" charset="-127"/>
      <p:regular r:id="rId22"/>
    </p:embeddedFont>
    <p:embeddedFont>
      <p:font typeface="1훈새마을운동 R" panose="02020603020101020101" pitchFamily="18" charset="-127"/>
      <p:regular r:id="rId23"/>
    </p:embeddedFont>
    <p:embeddedFont>
      <p:font typeface="210 드라이플라워 B" panose="02020603020101020101" pitchFamily="18" charset="-127"/>
      <p:regular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79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42C385-F726-4C08-ACD4-7D62A5617C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3B03DEC9-5877-4D95-8D6B-0BD692BC0A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23FC0E2-5E61-4751-8F96-5EB61C65D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87555-4B9E-454F-96BC-C260BC6B97E5}" type="datetimeFigureOut">
              <a:rPr lang="ko-KR" altLang="en-US" smtClean="0"/>
              <a:t>2017-12-15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1C2D038-B989-4AD4-9F8E-CCA1470BB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88C1FFC-5D80-45B3-9538-5BF31D8F1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5D7B-CBAE-49CF-B4DF-A01CD640D7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0518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356727E-FE2A-4815-95A2-C1D0AF938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C9F5192-1B19-4866-898F-860055E7A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F4D0731-F652-48FA-A14F-3013060E9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87555-4B9E-454F-96BC-C260BC6B97E5}" type="datetimeFigureOut">
              <a:rPr lang="ko-KR" altLang="en-US" smtClean="0"/>
              <a:t>2017-12-15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785E24C-5558-4580-8D87-2EE82FDE9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19A2130-8F76-4298-A8FC-F8008A155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5D7B-CBAE-49CF-B4DF-A01CD640D7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4226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8233DC5-63F4-4FFD-94DE-CD74DF698D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2AA7D50-BDF8-42CC-9A21-354B0D4583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C1A835C-CAD6-480B-B6D3-9A0E0511D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87555-4B9E-454F-96BC-C260BC6B97E5}" type="datetimeFigureOut">
              <a:rPr lang="ko-KR" altLang="en-US" smtClean="0"/>
              <a:t>2017-12-15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79AE49D-3793-467E-A538-A0B084866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0E606F1-ED2F-4227-818C-7376DC449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5D7B-CBAE-49CF-B4DF-A01CD640D7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9065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139FCD6-EA07-405A-BB1E-3311AB00E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4141E8F-A2AF-492D-8522-00735EC93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1A8B43-5752-4477-8812-01F2FC2C1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87555-4B9E-454F-96BC-C260BC6B97E5}" type="datetimeFigureOut">
              <a:rPr lang="ko-KR" altLang="en-US" smtClean="0"/>
              <a:t>2017-12-15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4B39C68-7F2D-4C87-8EF2-19F9D7030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8AE8618-C4F7-4B0E-A689-3AF981256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5D7B-CBAE-49CF-B4DF-A01CD640D7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25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434C98E-2856-4B03-9FFE-9C454CA53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0934A7E-3727-40CC-82F7-F23F98728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B9175D6-B913-4472-A196-BB304BEC8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87555-4B9E-454F-96BC-C260BC6B97E5}" type="datetimeFigureOut">
              <a:rPr lang="ko-KR" altLang="en-US" smtClean="0"/>
              <a:t>2017-12-15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88A93F1-E8AB-41C9-8457-404F0B927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DCF5345-14E7-4467-B442-9E87C4DA7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5D7B-CBAE-49CF-B4DF-A01CD640D7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3023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6D4A81-F14D-42B2-8C02-F3B4E63E4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E52E446-75AE-47F9-97FB-91FD47DBE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2FD00F1-F251-4920-8E06-C6C47A721D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2437991-3F08-4DA3-84EC-CD138DEC4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87555-4B9E-454F-96BC-C260BC6B97E5}" type="datetimeFigureOut">
              <a:rPr lang="ko-KR" altLang="en-US" smtClean="0"/>
              <a:t>2017-12-15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BA1B44C-2F72-41B0-A22E-733085C6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3C070D3-3DE9-4829-BD1E-A84F5A5EC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5D7B-CBAE-49CF-B4DF-A01CD640D7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3748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AF08B9-5ED0-45C0-A58B-C31AD4200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A3FF751-73FF-4CAF-9658-A0CA451AE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DAFE132-6F6A-4B67-8710-C6FA44AFA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C354316-DC98-40A9-A592-25C48F7964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2DBAFC0-9B28-42ED-8750-EEAAD0CDC5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C108832-E83C-4FF0-8A3D-315A4E628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87555-4B9E-454F-96BC-C260BC6B97E5}" type="datetimeFigureOut">
              <a:rPr lang="ko-KR" altLang="en-US" smtClean="0"/>
              <a:t>2017-12-15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3B3D75A-AB30-45D2-B3C8-5EABE80B4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1E5C191-813A-4097-A743-10BEF843E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5D7B-CBAE-49CF-B4DF-A01CD640D7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2982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021445-CF3C-4B05-B93B-EFA021886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715A8DFA-13D9-4910-A5A2-1C99FD1F8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87555-4B9E-454F-96BC-C260BC6B97E5}" type="datetimeFigureOut">
              <a:rPr lang="ko-KR" altLang="en-US" smtClean="0"/>
              <a:t>2017-12-15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4579ABA-37B2-40DF-A9CE-6E3DF2D6D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8050249-A375-4093-9703-506420FF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5D7B-CBAE-49CF-B4DF-A01CD640D7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3182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8EF4A604-0C95-4EDA-806B-9D5F416F0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87555-4B9E-454F-96BC-C260BC6B97E5}" type="datetimeFigureOut">
              <a:rPr lang="ko-KR" altLang="en-US" smtClean="0"/>
              <a:t>2017-12-15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31F8643-3029-49FE-A13D-6851B310B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1C82126-EBD5-4942-87E0-DDA1FF11B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5D7B-CBAE-49CF-B4DF-A01CD640D7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0170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B4CC453-F00D-4F00-9D71-DE3E62245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C3F5F2F-5B62-4896-94E6-3E102A992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C9F68FC-C56D-4E44-9C09-4BD96F3F4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ECFD913-0801-4B8B-89E0-73F07DF1D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87555-4B9E-454F-96BC-C260BC6B97E5}" type="datetimeFigureOut">
              <a:rPr lang="ko-KR" altLang="en-US" smtClean="0"/>
              <a:t>2017-12-15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DA8B7E4-131E-4B58-93E6-2CA532B3E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FBCBFE3-CFC5-4F52-85A4-85AB5422C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5D7B-CBAE-49CF-B4DF-A01CD640D7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7538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6E6ACB6-7006-44C1-B012-E4FBB5243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E20AEF1C-C915-47AB-A753-EF62B9CE30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2740D5F-D7A5-418A-BCCA-08262A44B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F26B306-CC9F-4A66-A431-AAB3F8951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87555-4B9E-454F-96BC-C260BC6B97E5}" type="datetimeFigureOut">
              <a:rPr lang="ko-KR" altLang="en-US" smtClean="0"/>
              <a:t>2017-12-15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6D93ECE-37AF-497C-B5F5-51BAF9F95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6FD7B0E-51D3-4B0B-8239-8C80DE673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85D7B-CBAE-49CF-B4DF-A01CD640D7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0072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1C8F1BB7-377A-4A0A-B07C-6032465E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D95732-7234-4E98-9F5A-C1FB2D586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833E081-1021-42E5-BF2D-E39BA55803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87555-4B9E-454F-96BC-C260BC6B97E5}" type="datetimeFigureOut">
              <a:rPr lang="ko-KR" altLang="en-US" smtClean="0"/>
              <a:t>2017-12-15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FC09C3B-B57B-4657-8E98-A1366C7396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E12F0A8-E3CF-448E-977A-ED47D783C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85D7B-CBAE-49CF-B4DF-A01CD640D79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0091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1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>
            <a:extLst>
              <a:ext uri="{FF2B5EF4-FFF2-40B4-BE49-F238E27FC236}">
                <a16:creationId xmlns:a16="http://schemas.microsoft.com/office/drawing/2014/main" id="{177F70B0-328A-4437-B42D-8463FD726DE7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5097">
            <a:off x="8818495" y="-770489"/>
            <a:ext cx="5379135" cy="40343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7561DA9B-1B10-442F-85DA-AA5366812950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420" y="4906827"/>
            <a:ext cx="4712414" cy="26518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DD931079-9BB1-4859-95E9-165C3DC17F5A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8103">
            <a:off x="-1781927" y="4283974"/>
            <a:ext cx="4712413" cy="2651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5F3C4F9-CCD0-45FC-B2A6-E38AE965B77E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176" y="-836580"/>
            <a:ext cx="5230649" cy="29434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D4EB864D-0424-4155-8BBD-CA5D3E448BA7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6889">
            <a:off x="6122289" y="-409540"/>
            <a:ext cx="4844375" cy="27260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BB12A55F-A3F7-4DD1-9785-5D40986C3D2C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9539">
            <a:off x="197824" y="1836192"/>
            <a:ext cx="6581165" cy="37034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4F061DD-A6B9-44FA-BB13-9C8B88E51C53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7252">
            <a:off x="5505866" y="1503890"/>
            <a:ext cx="3998850" cy="5331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FC901A5-4449-4028-B846-03C26082922D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4529">
            <a:off x="7843526" y="2475279"/>
            <a:ext cx="5379134" cy="40343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AF872B6D-B90A-4B17-B2C3-95211FBA7A89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340" y="4100379"/>
            <a:ext cx="4341778" cy="32563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076A5D1-1DE8-45AA-957F-4D8B5A909672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8581">
            <a:off x="-848591" y="-801944"/>
            <a:ext cx="3658361" cy="48778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F03F41F-E540-473A-89A5-DF931AE0B7B1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1580">
            <a:off x="879664" y="4921582"/>
            <a:ext cx="4234400" cy="3175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00FC634-5688-47D2-B4DB-33DBACACF7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509">
            <a:off x="244997" y="1326332"/>
            <a:ext cx="6015761" cy="4511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id="{ABAC36BA-AA0A-42D9-AD7F-D0FB102DF6F5}"/>
              </a:ext>
            </a:extLst>
          </p:cNvPr>
          <p:cNvSpPr/>
          <p:nvPr/>
        </p:nvSpPr>
        <p:spPr>
          <a:xfrm>
            <a:off x="6164890" y="-2056732"/>
            <a:ext cx="6066215" cy="10439270"/>
          </a:xfrm>
          <a:prstGeom prst="rect">
            <a:avLst/>
          </a:prstGeom>
          <a:gradFill flip="none" rotWithShape="1">
            <a:gsLst>
              <a:gs pos="49000">
                <a:srgbClr val="000000">
                  <a:alpha val="76000"/>
                </a:srgb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1DC635-DBE2-46E5-9869-93AC70E7980E}"/>
              </a:ext>
            </a:extLst>
          </p:cNvPr>
          <p:cNvSpPr txBox="1"/>
          <p:nvPr/>
        </p:nvSpPr>
        <p:spPr>
          <a:xfrm>
            <a:off x="6919661" y="1838245"/>
            <a:ext cx="58882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3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210 드라이플라워 B" panose="02020603020101020101" pitchFamily="18" charset="-127"/>
                <a:ea typeface="210 드라이플라워 B" panose="02020603020101020101" pitchFamily="18" charset="-127"/>
              </a:rPr>
              <a:t>꿈폐소생술</a:t>
            </a:r>
            <a:endParaRPr lang="ko-KR" altLang="en-US" sz="13800" dirty="0">
              <a:solidFill>
                <a:schemeClr val="accent4">
                  <a:lumMod val="40000"/>
                  <a:lumOff val="60000"/>
                </a:schemeClr>
              </a:solidFill>
              <a:latin typeface="210 드라이플라워 B" panose="02020603020101020101" pitchFamily="18" charset="-127"/>
              <a:ea typeface="210 드라이플라워 B" panose="02020603020101020101" pitchFamily="18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769780-95AC-46EE-8059-F2CD8A21BA71}"/>
              </a:ext>
            </a:extLst>
          </p:cNvPr>
          <p:cNvSpPr txBox="1"/>
          <p:nvPr/>
        </p:nvSpPr>
        <p:spPr>
          <a:xfrm>
            <a:off x="9426868" y="3861989"/>
            <a:ext cx="2899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400" dirty="0">
                <a:solidFill>
                  <a:schemeClr val="bg1">
                    <a:lumMod val="65000"/>
                  </a:schemeClr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상황보고</a:t>
            </a:r>
          </a:p>
        </p:txBody>
      </p:sp>
    </p:spTree>
    <p:extLst>
      <p:ext uri="{BB962C8B-B14F-4D97-AF65-F5344CB8AC3E}">
        <p14:creationId xmlns:p14="http://schemas.microsoft.com/office/powerpoint/2010/main" val="3087963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C6B66A83-2280-4AE5-A357-0928CEF492C5}"/>
              </a:ext>
            </a:extLst>
          </p:cNvPr>
          <p:cNvCxnSpPr>
            <a:cxnSpLocks/>
          </p:cNvCxnSpPr>
          <p:nvPr/>
        </p:nvCxnSpPr>
        <p:spPr>
          <a:xfrm flipV="1">
            <a:off x="0" y="1270000"/>
            <a:ext cx="12192000" cy="241300"/>
          </a:xfrm>
          <a:prstGeom prst="line">
            <a:avLst/>
          </a:prstGeom>
          <a:ln w="19050">
            <a:solidFill>
              <a:srgbClr val="A07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B8D48F05-F65A-469A-B045-AA758CCA8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2565">
            <a:off x="5992555" y="1582553"/>
            <a:ext cx="5915738" cy="33289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39AAAC0-F002-4550-86D2-1A1F6CA58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945">
            <a:off x="422503" y="1519234"/>
            <a:ext cx="5043983" cy="28383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2" descr="나무집게에 대한 이미지 검색결과">
            <a:extLst>
              <a:ext uri="{FF2B5EF4-FFF2-40B4-BE49-F238E27FC236}">
                <a16:creationId xmlns:a16="http://schemas.microsoft.com/office/drawing/2014/main" id="{96A9832B-F5E7-4F89-B1E8-8F5E13BFA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9810">
            <a:off x="2592080" y="730873"/>
            <a:ext cx="600545" cy="10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나무집게에 대한 이미지 검색결과">
            <a:extLst>
              <a:ext uri="{FF2B5EF4-FFF2-40B4-BE49-F238E27FC236}">
                <a16:creationId xmlns:a16="http://schemas.microsoft.com/office/drawing/2014/main" id="{ABDA47D3-B6BD-4A2E-B544-3BDB4C2E5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3757">
            <a:off x="8453595" y="730874"/>
            <a:ext cx="600545" cy="10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D6F3AD-FAE7-4140-92FA-1283CDF0FD74}"/>
              </a:ext>
            </a:extLst>
          </p:cNvPr>
          <p:cNvSpPr txBox="1"/>
          <p:nvPr/>
        </p:nvSpPr>
        <p:spPr>
          <a:xfrm rot="160974">
            <a:off x="1875250" y="4524657"/>
            <a:ext cx="1656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>
                <a:solidFill>
                  <a:schemeClr val="bg2">
                    <a:lumMod val="90000"/>
                  </a:schemeClr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상품지급</a:t>
            </a:r>
            <a:endParaRPr lang="ko-KR" altLang="en-US" sz="3200" dirty="0">
              <a:solidFill>
                <a:schemeClr val="bg2">
                  <a:lumMod val="90000"/>
                </a:schemeClr>
              </a:solidFill>
              <a:latin typeface="210 맨발의청춘 R" panose="02020603020101020101" pitchFamily="18" charset="-127"/>
              <a:ea typeface="210 맨발의청춘 R" panose="02020603020101020101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01E304-EAA5-4C71-9AB3-0EC0CA704B39}"/>
              </a:ext>
            </a:extLst>
          </p:cNvPr>
          <p:cNvSpPr txBox="1"/>
          <p:nvPr/>
        </p:nvSpPr>
        <p:spPr>
          <a:xfrm rot="21365690">
            <a:off x="8034563" y="5057048"/>
            <a:ext cx="211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>
                <a:solidFill>
                  <a:schemeClr val="bg2">
                    <a:lumMod val="90000"/>
                  </a:schemeClr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응원릴레이</a:t>
            </a:r>
            <a:endParaRPr lang="ko-KR" altLang="en-US" sz="3200" dirty="0">
              <a:solidFill>
                <a:schemeClr val="bg2">
                  <a:lumMod val="90000"/>
                </a:schemeClr>
              </a:solidFill>
              <a:latin typeface="210 맨발의청춘 R" panose="02020603020101020101" pitchFamily="18" charset="-127"/>
              <a:ea typeface="210 맨발의청춘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31502841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700BC7B4-4BF3-42B0-AD85-EBF8E89EA51C}"/>
              </a:ext>
            </a:extLst>
          </p:cNvPr>
          <p:cNvCxnSpPr>
            <a:cxnSpLocks/>
          </p:cNvCxnSpPr>
          <p:nvPr/>
        </p:nvCxnSpPr>
        <p:spPr>
          <a:xfrm flipV="1">
            <a:off x="0" y="1155700"/>
            <a:ext cx="12192000" cy="111086"/>
          </a:xfrm>
          <a:prstGeom prst="line">
            <a:avLst/>
          </a:prstGeom>
          <a:ln w="19050">
            <a:solidFill>
              <a:srgbClr val="A07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>
            <a:extLst>
              <a:ext uri="{FF2B5EF4-FFF2-40B4-BE49-F238E27FC236}">
                <a16:creationId xmlns:a16="http://schemas.microsoft.com/office/drawing/2014/main" id="{AB1447F2-2462-45A3-985A-0962C79A5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124">
            <a:off x="755310" y="1386680"/>
            <a:ext cx="6339192" cy="35672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57F1D2E-0642-4171-B91A-B5DD8F8A3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24068">
            <a:off x="7187877" y="1843777"/>
            <a:ext cx="5225512" cy="39191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2" descr="나무집게에 대한 이미지 검색결과">
            <a:extLst>
              <a:ext uri="{FF2B5EF4-FFF2-40B4-BE49-F238E27FC236}">
                <a16:creationId xmlns:a16="http://schemas.microsoft.com/office/drawing/2014/main" id="{B69506F7-BE60-4F72-A59B-77C56D554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6859">
            <a:off x="3624633" y="502755"/>
            <a:ext cx="600545" cy="10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나무집게에 대한 이미지 검색결과">
            <a:extLst>
              <a:ext uri="{FF2B5EF4-FFF2-40B4-BE49-F238E27FC236}">
                <a16:creationId xmlns:a16="http://schemas.microsoft.com/office/drawing/2014/main" id="{52FDE5DC-A4AC-4D77-A825-699D3A934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2252">
            <a:off x="9236157" y="564905"/>
            <a:ext cx="531316" cy="95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79012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A4A642AE-13FD-4573-A33A-5F694DA3319D}"/>
              </a:ext>
            </a:extLst>
          </p:cNvPr>
          <p:cNvCxnSpPr>
            <a:cxnSpLocks/>
          </p:cNvCxnSpPr>
          <p:nvPr/>
        </p:nvCxnSpPr>
        <p:spPr>
          <a:xfrm>
            <a:off x="0" y="1152486"/>
            <a:ext cx="12293600" cy="0"/>
          </a:xfrm>
          <a:prstGeom prst="line">
            <a:avLst/>
          </a:prstGeom>
          <a:ln w="19050">
            <a:solidFill>
              <a:srgbClr val="A07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>
            <a:extLst>
              <a:ext uri="{FF2B5EF4-FFF2-40B4-BE49-F238E27FC236}">
                <a16:creationId xmlns:a16="http://schemas.microsoft.com/office/drawing/2014/main" id="{66F3CB30-598E-4FC6-B6AA-46B062FB4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98">
            <a:off x="510943" y="1256143"/>
            <a:ext cx="4109986" cy="41099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C3127AD-C6FB-4186-AB1E-B64A512587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3" r="22281"/>
          <a:stretch/>
        </p:blipFill>
        <p:spPr>
          <a:xfrm rot="21435610">
            <a:off x="5166360" y="1320976"/>
            <a:ext cx="2310063" cy="4979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2" descr="나무집게에 대한 이미지 검색결과">
            <a:extLst>
              <a:ext uri="{FF2B5EF4-FFF2-40B4-BE49-F238E27FC236}">
                <a16:creationId xmlns:a16="http://schemas.microsoft.com/office/drawing/2014/main" id="{3DFFB2A2-EE06-438A-9DA0-430187774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0148">
            <a:off x="2371429" y="443993"/>
            <a:ext cx="600545" cy="10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나무집게에 대한 이미지 검색결과">
            <a:extLst>
              <a:ext uri="{FF2B5EF4-FFF2-40B4-BE49-F238E27FC236}">
                <a16:creationId xmlns:a16="http://schemas.microsoft.com/office/drawing/2014/main" id="{60B5A2C8-4AAE-4B18-B4BC-8C007A082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3757">
            <a:off x="5751610" y="458591"/>
            <a:ext cx="600545" cy="10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D678F9-0CC3-4FBE-AD7C-51C8167379F2}"/>
              </a:ext>
            </a:extLst>
          </p:cNvPr>
          <p:cNvSpPr txBox="1"/>
          <p:nvPr/>
        </p:nvSpPr>
        <p:spPr>
          <a:xfrm>
            <a:off x="7870257" y="1795517"/>
            <a:ext cx="46201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11</a:t>
            </a:r>
            <a:r>
              <a:rPr lang="ko-KR" altLang="en-US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월 </a:t>
            </a:r>
            <a:r>
              <a:rPr lang="en-US" altLang="ko-KR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19</a:t>
            </a:r>
            <a:r>
              <a:rPr lang="ko-KR" altLang="en-US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일</a:t>
            </a:r>
            <a:endParaRPr lang="en-US" altLang="ko-KR" sz="28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  <a:p>
            <a:r>
              <a:rPr lang="ko-KR" altLang="en-US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마지막 오프라인 캠페인 진행</a:t>
            </a:r>
            <a:endParaRPr lang="en-US" altLang="ko-KR" sz="28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  <a:p>
            <a:r>
              <a:rPr lang="en-US" altLang="ko-KR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-</a:t>
            </a:r>
            <a:r>
              <a:rPr lang="ko-KR" altLang="en-US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광주 </a:t>
            </a:r>
            <a:r>
              <a:rPr lang="ko-KR" altLang="en-US" sz="2800" dirty="0" err="1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충장로</a:t>
            </a:r>
            <a:endParaRPr lang="en-US" altLang="ko-KR" sz="28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  <a:p>
            <a:endParaRPr lang="en-US" altLang="ko-KR" sz="28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  <a:p>
            <a:r>
              <a:rPr lang="en-US" altLang="ko-KR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: </a:t>
            </a:r>
            <a:r>
              <a:rPr lang="ko-KR" altLang="en-US" sz="2800" dirty="0" err="1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응원릴레이</a:t>
            </a:r>
            <a:endParaRPr lang="en-US" altLang="ko-KR" sz="28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  <a:p>
            <a:r>
              <a:rPr lang="en-US" altLang="ko-KR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: </a:t>
            </a:r>
            <a:r>
              <a:rPr lang="ko-KR" altLang="en-US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자신의 꿈</a:t>
            </a:r>
            <a:r>
              <a:rPr lang="en-US" altLang="ko-KR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/</a:t>
            </a:r>
            <a:r>
              <a:rPr lang="ko-KR" altLang="en-US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장점 적기</a:t>
            </a:r>
            <a:endParaRPr lang="en-US" altLang="ko-KR" sz="28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  <a:p>
            <a:r>
              <a:rPr lang="en-US" altLang="ko-KR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: </a:t>
            </a:r>
            <a:r>
              <a:rPr lang="ko-KR" altLang="en-US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꿈 방해요소 송판 격파</a:t>
            </a:r>
            <a:endParaRPr lang="en-US" altLang="ko-KR" sz="28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  <a:p>
            <a:r>
              <a:rPr lang="en-US" altLang="ko-KR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: </a:t>
            </a:r>
            <a:r>
              <a:rPr lang="ko-KR" altLang="en-US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긍정의 한마디 뽑기</a:t>
            </a:r>
            <a:endParaRPr lang="en-US" altLang="ko-KR" sz="28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  <a:p>
            <a:r>
              <a:rPr lang="en-US" altLang="ko-KR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: </a:t>
            </a:r>
            <a:r>
              <a:rPr lang="ko-KR" altLang="en-US" sz="2800" dirty="0" err="1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프리허그</a:t>
            </a:r>
            <a:r>
              <a:rPr lang="en-US" altLang="ko-KR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/</a:t>
            </a:r>
            <a:r>
              <a:rPr lang="ko-KR" altLang="en-US" sz="2800" dirty="0" err="1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프리하이터치</a:t>
            </a:r>
            <a:endParaRPr lang="en-US" altLang="ko-KR" sz="28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38D0C7-6F03-4ED6-B86C-7E92F0A3ADCD}"/>
              </a:ext>
            </a:extLst>
          </p:cNvPr>
          <p:cNvSpPr txBox="1"/>
          <p:nvPr/>
        </p:nvSpPr>
        <p:spPr>
          <a:xfrm>
            <a:off x="6229684" y="333386"/>
            <a:ext cx="6063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2">
                    <a:lumMod val="90000"/>
                  </a:schemeClr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11</a:t>
            </a:r>
            <a:r>
              <a:rPr lang="ko-KR" altLang="en-US" sz="3200" dirty="0">
                <a:solidFill>
                  <a:schemeClr val="bg2">
                    <a:lumMod val="90000"/>
                  </a:schemeClr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월 </a:t>
            </a:r>
            <a:r>
              <a:rPr lang="ko-KR" altLang="en-US" sz="3200" dirty="0" err="1">
                <a:solidFill>
                  <a:schemeClr val="bg2">
                    <a:lumMod val="90000"/>
                  </a:schemeClr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꿈폐소생술</a:t>
            </a:r>
            <a:r>
              <a:rPr lang="en-US" altLang="ko-KR" sz="3200" dirty="0">
                <a:solidFill>
                  <a:schemeClr val="bg2">
                    <a:lumMod val="90000"/>
                  </a:schemeClr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+</a:t>
            </a:r>
            <a:r>
              <a:rPr lang="ko-KR" altLang="en-US" sz="3200" dirty="0">
                <a:solidFill>
                  <a:schemeClr val="bg2">
                    <a:lumMod val="90000"/>
                  </a:schemeClr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따뜻한 품 캠페인</a:t>
            </a:r>
          </a:p>
        </p:txBody>
      </p:sp>
    </p:spTree>
    <p:extLst>
      <p:ext uri="{BB962C8B-B14F-4D97-AF65-F5344CB8AC3E}">
        <p14:creationId xmlns:p14="http://schemas.microsoft.com/office/powerpoint/2010/main" val="931895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C801D00B-D84C-47DC-AF7F-1017BFD79413}"/>
              </a:ext>
            </a:extLst>
          </p:cNvPr>
          <p:cNvCxnSpPr>
            <a:cxnSpLocks/>
          </p:cNvCxnSpPr>
          <p:nvPr/>
        </p:nvCxnSpPr>
        <p:spPr>
          <a:xfrm>
            <a:off x="0" y="1152486"/>
            <a:ext cx="12192000" cy="130214"/>
          </a:xfrm>
          <a:prstGeom prst="line">
            <a:avLst/>
          </a:prstGeom>
          <a:ln w="19050">
            <a:solidFill>
              <a:srgbClr val="A07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0D6860EF-FF9D-44A1-A2C5-D4439EA27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556">
            <a:off x="530458" y="1298347"/>
            <a:ext cx="4724935" cy="35437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DAA46E41-6D64-43B0-8841-5261D13ED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6578">
            <a:off x="5893706" y="1428829"/>
            <a:ext cx="5592100" cy="4194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Picture 2" descr="나무집게에 대한 이미지 검색결과">
            <a:extLst>
              <a:ext uri="{FF2B5EF4-FFF2-40B4-BE49-F238E27FC236}">
                <a16:creationId xmlns:a16="http://schemas.microsoft.com/office/drawing/2014/main" id="{8063C25F-D6B2-4EDD-B752-F9490ABF5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0148">
            <a:off x="2592652" y="530619"/>
            <a:ext cx="600545" cy="10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나무집게에 대한 이미지 검색결과">
            <a:extLst>
              <a:ext uri="{FF2B5EF4-FFF2-40B4-BE49-F238E27FC236}">
                <a16:creationId xmlns:a16="http://schemas.microsoft.com/office/drawing/2014/main" id="{F404C269-4981-4924-94BC-24C67595B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8242">
            <a:off x="8209354" y="678466"/>
            <a:ext cx="600545" cy="10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059E9E2-5046-4131-8B6D-6CDDB62D64B8}"/>
              </a:ext>
            </a:extLst>
          </p:cNvPr>
          <p:cNvSpPr txBox="1"/>
          <p:nvPr/>
        </p:nvSpPr>
        <p:spPr>
          <a:xfrm rot="296577">
            <a:off x="1860102" y="4937988"/>
            <a:ext cx="1689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>
                <a:solidFill>
                  <a:schemeClr val="bg2">
                    <a:lumMod val="90000"/>
                  </a:schemeClr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홍보활동</a:t>
            </a:r>
            <a:endParaRPr lang="ko-KR" altLang="en-US" sz="3200" dirty="0">
              <a:solidFill>
                <a:schemeClr val="bg2">
                  <a:lumMod val="90000"/>
                </a:schemeClr>
              </a:solidFill>
              <a:latin typeface="210 맨발의청춘 R" panose="02020603020101020101" pitchFamily="18" charset="-127"/>
              <a:ea typeface="210 맨발의청춘 R" panose="02020603020101020101" pitchFamily="18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080F75-34D4-4910-AD57-53FAF852FA61}"/>
              </a:ext>
            </a:extLst>
          </p:cNvPr>
          <p:cNvSpPr txBox="1"/>
          <p:nvPr/>
        </p:nvSpPr>
        <p:spPr>
          <a:xfrm rot="21371503">
            <a:off x="8033634" y="5765203"/>
            <a:ext cx="1816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>
                <a:solidFill>
                  <a:schemeClr val="bg2">
                    <a:lumMod val="90000"/>
                  </a:schemeClr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피켓활동</a:t>
            </a:r>
            <a:endParaRPr lang="ko-KR" altLang="en-US" sz="3200" dirty="0">
              <a:solidFill>
                <a:schemeClr val="bg2">
                  <a:lumMod val="90000"/>
                </a:schemeClr>
              </a:solidFill>
              <a:latin typeface="210 맨발의청춘 R" panose="02020603020101020101" pitchFamily="18" charset="-127"/>
              <a:ea typeface="210 맨발의청춘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14172204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A71741C8-7A2F-4FBC-9E1C-F13333930EB2}"/>
              </a:ext>
            </a:extLst>
          </p:cNvPr>
          <p:cNvCxnSpPr>
            <a:cxnSpLocks/>
          </p:cNvCxnSpPr>
          <p:nvPr/>
        </p:nvCxnSpPr>
        <p:spPr>
          <a:xfrm>
            <a:off x="0" y="1282700"/>
            <a:ext cx="12192000" cy="218841"/>
          </a:xfrm>
          <a:prstGeom prst="line">
            <a:avLst/>
          </a:prstGeom>
          <a:ln w="19050">
            <a:solidFill>
              <a:srgbClr val="A07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F861B8A2-95E2-4A32-9773-6FC02760C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711">
            <a:off x="6447774" y="1592991"/>
            <a:ext cx="5338813" cy="40041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B03070A-78D0-4574-952B-84117BFE5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7225">
            <a:off x="415939" y="1434843"/>
            <a:ext cx="5468754" cy="4101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2" descr="나무집게에 대한 이미지 검색결과">
            <a:extLst>
              <a:ext uri="{FF2B5EF4-FFF2-40B4-BE49-F238E27FC236}">
                <a16:creationId xmlns:a16="http://schemas.microsoft.com/office/drawing/2014/main" id="{B5859C59-F926-4F23-A217-D68CBBC33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2286">
            <a:off x="2420171" y="760937"/>
            <a:ext cx="600545" cy="10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나무집게에 대한 이미지 검색결과">
            <a:extLst>
              <a:ext uri="{FF2B5EF4-FFF2-40B4-BE49-F238E27FC236}">
                <a16:creationId xmlns:a16="http://schemas.microsoft.com/office/drawing/2014/main" id="{834EB626-12AF-450C-B663-697F529E5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0148">
            <a:off x="8963130" y="612956"/>
            <a:ext cx="600545" cy="10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CC1FB4-1A56-4D0F-B597-2B7D1D2ADAB1}"/>
              </a:ext>
            </a:extLst>
          </p:cNvPr>
          <p:cNvSpPr txBox="1"/>
          <p:nvPr/>
        </p:nvSpPr>
        <p:spPr>
          <a:xfrm rot="296577">
            <a:off x="7327370" y="5741029"/>
            <a:ext cx="3872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>
                <a:solidFill>
                  <a:schemeClr val="bg2">
                    <a:lumMod val="90000"/>
                  </a:schemeClr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긍정의 한 마디 뽑기</a:t>
            </a:r>
            <a:endParaRPr lang="ko-KR" altLang="en-US" sz="3200" dirty="0">
              <a:solidFill>
                <a:schemeClr val="bg2">
                  <a:lumMod val="90000"/>
                </a:schemeClr>
              </a:solidFill>
              <a:latin typeface="210 맨발의청춘 R" panose="02020603020101020101" pitchFamily="18" charset="-127"/>
              <a:ea typeface="210 맨발의청춘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97571856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43BE9426-D4E0-4F13-9B24-405514F3AE53}"/>
              </a:ext>
            </a:extLst>
          </p:cNvPr>
          <p:cNvCxnSpPr>
            <a:cxnSpLocks/>
          </p:cNvCxnSpPr>
          <p:nvPr/>
        </p:nvCxnSpPr>
        <p:spPr>
          <a:xfrm flipV="1">
            <a:off x="0" y="1232034"/>
            <a:ext cx="12262585" cy="252795"/>
          </a:xfrm>
          <a:prstGeom prst="line">
            <a:avLst/>
          </a:prstGeom>
          <a:ln w="19050">
            <a:solidFill>
              <a:srgbClr val="A07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3887D8BE-C7BA-41F6-8979-D7BD9F192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861" y="1467009"/>
            <a:ext cx="4879740" cy="36598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272901A-2D8A-4463-843D-1E725AD115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271">
            <a:off x="168149" y="1552210"/>
            <a:ext cx="6220952" cy="46657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2" descr="나무집게에 대한 이미지 검색결과">
            <a:extLst>
              <a:ext uri="{FF2B5EF4-FFF2-40B4-BE49-F238E27FC236}">
                <a16:creationId xmlns:a16="http://schemas.microsoft.com/office/drawing/2014/main" id="{30F711E9-E9E1-4E15-9B2E-031E0A3E2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5417">
            <a:off x="3179158" y="780530"/>
            <a:ext cx="600545" cy="10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나무집게에 대한 이미지 검색결과">
            <a:extLst>
              <a:ext uri="{FF2B5EF4-FFF2-40B4-BE49-F238E27FC236}">
                <a16:creationId xmlns:a16="http://schemas.microsoft.com/office/drawing/2014/main" id="{B49AC6DB-F14C-4557-BDD0-CEEB06592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6725">
            <a:off x="8951365" y="592569"/>
            <a:ext cx="600545" cy="10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151649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FBE04109-2A4D-442F-95FA-E995BCA7D65B}"/>
              </a:ext>
            </a:extLst>
          </p:cNvPr>
          <p:cNvCxnSpPr>
            <a:cxnSpLocks/>
          </p:cNvCxnSpPr>
          <p:nvPr/>
        </p:nvCxnSpPr>
        <p:spPr>
          <a:xfrm>
            <a:off x="-86627" y="688054"/>
            <a:ext cx="12349212" cy="214889"/>
          </a:xfrm>
          <a:prstGeom prst="line">
            <a:avLst/>
          </a:prstGeom>
          <a:ln w="19050">
            <a:solidFill>
              <a:srgbClr val="A07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64DBC144-855C-4128-B555-4DA28938AD01}"/>
              </a:ext>
            </a:extLst>
          </p:cNvPr>
          <p:cNvCxnSpPr>
            <a:cxnSpLocks/>
          </p:cNvCxnSpPr>
          <p:nvPr/>
        </p:nvCxnSpPr>
        <p:spPr>
          <a:xfrm flipV="1">
            <a:off x="-151930" y="3504138"/>
            <a:ext cx="12295032" cy="441450"/>
          </a:xfrm>
          <a:prstGeom prst="line">
            <a:avLst/>
          </a:prstGeom>
          <a:ln w="19050">
            <a:solidFill>
              <a:srgbClr val="A07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>
            <a:extLst>
              <a:ext uri="{FF2B5EF4-FFF2-40B4-BE49-F238E27FC236}">
                <a16:creationId xmlns:a16="http://schemas.microsoft.com/office/drawing/2014/main" id="{2E50176C-9666-4336-833B-ABFC07601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06" y="3773502"/>
            <a:ext cx="4305753" cy="28705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247FA33-C41F-42F4-88EF-1BE5228210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3" r="10486" b="5077"/>
          <a:stretch/>
        </p:blipFill>
        <p:spPr>
          <a:xfrm rot="171820">
            <a:off x="433592" y="3982618"/>
            <a:ext cx="3134776" cy="2562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AAA18EC-8528-4EA0-BBAD-4D8B3E60B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577">
            <a:off x="71599" y="730035"/>
            <a:ext cx="3751596" cy="28136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1017D576-B072-4CA4-998D-B20A2110C2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12469"/>
          <a:stretch/>
        </p:blipFill>
        <p:spPr>
          <a:xfrm>
            <a:off x="4560347" y="812935"/>
            <a:ext cx="3152357" cy="24825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9133CDA-07D3-43C1-A14B-933037F49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57">
            <a:off x="8475704" y="995111"/>
            <a:ext cx="3642142" cy="48561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" name="Picture 2" descr="나무집게에 대한 이미지 검색결과">
            <a:extLst>
              <a:ext uri="{FF2B5EF4-FFF2-40B4-BE49-F238E27FC236}">
                <a16:creationId xmlns:a16="http://schemas.microsoft.com/office/drawing/2014/main" id="{B3ED933F-8A37-4E98-9C26-E908AA57E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976">
            <a:off x="10335194" y="334639"/>
            <a:ext cx="463233" cy="83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나무집게에 대한 이미지 검색결과">
            <a:extLst>
              <a:ext uri="{FF2B5EF4-FFF2-40B4-BE49-F238E27FC236}">
                <a16:creationId xmlns:a16="http://schemas.microsoft.com/office/drawing/2014/main" id="{1887BD34-0614-46DB-AD62-0541A1EED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5417">
            <a:off x="7321804" y="432931"/>
            <a:ext cx="321447" cy="57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나무집게에 대한 이미지 검색결과">
            <a:extLst>
              <a:ext uri="{FF2B5EF4-FFF2-40B4-BE49-F238E27FC236}">
                <a16:creationId xmlns:a16="http://schemas.microsoft.com/office/drawing/2014/main" id="{ADD0C809-A78E-472D-9AC5-F53E5DAE8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5417">
            <a:off x="1922259" y="3575615"/>
            <a:ext cx="330089" cy="59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나무집게에 대한 이미지 검색결과">
            <a:extLst>
              <a:ext uri="{FF2B5EF4-FFF2-40B4-BE49-F238E27FC236}">
                <a16:creationId xmlns:a16="http://schemas.microsoft.com/office/drawing/2014/main" id="{FDA06544-1B2B-4872-B5DF-C64629BA6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0518">
            <a:off x="5963290" y="3366697"/>
            <a:ext cx="409512" cy="73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나무집게에 대한 이미지 검색결과">
            <a:extLst>
              <a:ext uri="{FF2B5EF4-FFF2-40B4-BE49-F238E27FC236}">
                <a16:creationId xmlns:a16="http://schemas.microsoft.com/office/drawing/2014/main" id="{09717B54-B4DD-45B9-96E8-1C298735D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3949">
            <a:off x="1567292" y="183509"/>
            <a:ext cx="438777" cy="78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나무집게에 대한 이미지 검색결과">
            <a:extLst>
              <a:ext uri="{FF2B5EF4-FFF2-40B4-BE49-F238E27FC236}">
                <a16:creationId xmlns:a16="http://schemas.microsoft.com/office/drawing/2014/main" id="{346EE917-D01D-428F-9118-C77AF13EC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3579">
            <a:off x="4687269" y="489937"/>
            <a:ext cx="321447" cy="57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58389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이등변 삼각형 6">
            <a:extLst>
              <a:ext uri="{FF2B5EF4-FFF2-40B4-BE49-F238E27FC236}">
                <a16:creationId xmlns:a16="http://schemas.microsoft.com/office/drawing/2014/main" id="{71016071-CD44-4255-BE05-0E6BBFD35C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triangle">
            <a:avLst>
              <a:gd name="adj" fmla="val 10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4726C5-48DD-4564-9922-8AC331DE6812}"/>
              </a:ext>
            </a:extLst>
          </p:cNvPr>
          <p:cNvSpPr txBox="1"/>
          <p:nvPr/>
        </p:nvSpPr>
        <p:spPr>
          <a:xfrm>
            <a:off x="676977" y="433137"/>
            <a:ext cx="54190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0" dirty="0">
                <a:solidFill>
                  <a:schemeClr val="bg1"/>
                </a:solidFill>
                <a:latin typeface="210 별을쏘다 L" panose="02020603020101020101" pitchFamily="18" charset="-127"/>
                <a:ea typeface="210 별을쏘다 L" panose="02020603020101020101" pitchFamily="18" charset="-127"/>
              </a:rPr>
              <a:t>THANK YOU</a:t>
            </a:r>
          </a:p>
          <a:p>
            <a:r>
              <a:rPr lang="en-US" altLang="ko-KR" sz="4800" dirty="0">
                <a:solidFill>
                  <a:schemeClr val="bg1"/>
                </a:solidFill>
                <a:latin typeface="210 별을쏘다 L" panose="02020603020101020101" pitchFamily="18" charset="-127"/>
                <a:ea typeface="210 별을쏘다 L" panose="02020603020101020101" pitchFamily="18" charset="-127"/>
              </a:rPr>
              <a:t>for Listening</a:t>
            </a:r>
            <a:endParaRPr lang="ko-KR" altLang="en-US" sz="4800" dirty="0">
              <a:solidFill>
                <a:schemeClr val="bg1"/>
              </a:solidFill>
              <a:latin typeface="210 별을쏘다 L" panose="02020603020101020101" pitchFamily="18" charset="-127"/>
              <a:ea typeface="210 별을쏘다 L" panose="0202060302010102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B5ED9B-DDC6-46BB-9E25-009F23ABBFD4}"/>
              </a:ext>
            </a:extLst>
          </p:cNvPr>
          <p:cNvSpPr txBox="1"/>
          <p:nvPr/>
        </p:nvSpPr>
        <p:spPr>
          <a:xfrm>
            <a:off x="8306602" y="4349014"/>
            <a:ext cx="281057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0" dirty="0">
                <a:latin typeface="210 별을쏘다 L" panose="02020603020101020101" pitchFamily="18" charset="-127"/>
                <a:ea typeface="210 별을쏘다 L" panose="02020603020101020101" pitchFamily="18" charset="-127"/>
              </a:rPr>
              <a:t>Q&amp;A</a:t>
            </a:r>
            <a:endParaRPr lang="ko-KR" altLang="en-US" sz="6600" dirty="0">
              <a:latin typeface="210 별을쏘다 L" panose="02020603020101020101" pitchFamily="18" charset="-127"/>
              <a:ea typeface="210 별을쏘다 L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8712758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86FADA2D-9680-4DF2-A847-ED80AAF73AC1}"/>
              </a:ext>
            </a:extLst>
          </p:cNvPr>
          <p:cNvCxnSpPr/>
          <p:nvPr/>
        </p:nvCxnSpPr>
        <p:spPr>
          <a:xfrm>
            <a:off x="0" y="952901"/>
            <a:ext cx="12192000" cy="134754"/>
          </a:xfrm>
          <a:prstGeom prst="line">
            <a:avLst/>
          </a:prstGeom>
          <a:ln w="19050">
            <a:solidFill>
              <a:srgbClr val="A07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9490B0A7-1141-4F7E-835A-5A04A195D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1883">
            <a:off x="328944" y="1138796"/>
            <a:ext cx="5908295" cy="44592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나무집게에 대한 이미지 검색결과">
            <a:extLst>
              <a:ext uri="{FF2B5EF4-FFF2-40B4-BE49-F238E27FC236}">
                <a16:creationId xmlns:a16="http://schemas.microsoft.com/office/drawing/2014/main" id="{4F69C250-A68B-490C-8D4B-D67128DF3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8385">
            <a:off x="3098428" y="341560"/>
            <a:ext cx="680985" cy="122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29F8D1-F463-45C7-BB0B-069CB75742A8}"/>
              </a:ext>
            </a:extLst>
          </p:cNvPr>
          <p:cNvSpPr txBox="1"/>
          <p:nvPr/>
        </p:nvSpPr>
        <p:spPr>
          <a:xfrm>
            <a:off x="6740656" y="2204185"/>
            <a:ext cx="48866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2</a:t>
            </a:r>
            <a:r>
              <a:rPr lang="ko-KR" altLang="en-US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월 </a:t>
            </a:r>
            <a:r>
              <a:rPr lang="en-US" altLang="ko-KR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01</a:t>
            </a:r>
            <a:r>
              <a:rPr lang="ko-KR" altLang="en-US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일</a:t>
            </a:r>
            <a:r>
              <a:rPr lang="en-US" altLang="ko-KR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 : </a:t>
            </a:r>
            <a:r>
              <a:rPr lang="ko-KR" altLang="en-US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첫 집행부 구성</a:t>
            </a:r>
            <a:endParaRPr lang="en-US" altLang="ko-KR" sz="24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  <a:p>
            <a:r>
              <a:rPr lang="en-US" altLang="ko-KR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2</a:t>
            </a:r>
            <a:r>
              <a:rPr lang="ko-KR" altLang="en-US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월 </a:t>
            </a:r>
            <a:r>
              <a:rPr lang="en-US" altLang="ko-KR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08</a:t>
            </a:r>
            <a:r>
              <a:rPr lang="ko-KR" altLang="en-US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일 </a:t>
            </a:r>
            <a:r>
              <a:rPr lang="en-US" altLang="ko-KR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: </a:t>
            </a:r>
            <a:r>
              <a:rPr lang="ko-KR" altLang="en-US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사전 토의 진행</a:t>
            </a:r>
            <a:endParaRPr lang="en-US" altLang="ko-KR" sz="24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  <a:p>
            <a:r>
              <a:rPr lang="en-US" altLang="ko-KR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2</a:t>
            </a:r>
            <a:r>
              <a:rPr lang="ko-KR" altLang="en-US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월 </a:t>
            </a:r>
            <a:r>
              <a:rPr lang="en-US" altLang="ko-KR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10</a:t>
            </a:r>
            <a:r>
              <a:rPr lang="ko-KR" altLang="en-US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일 </a:t>
            </a:r>
            <a:r>
              <a:rPr lang="en-US" altLang="ko-KR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: </a:t>
            </a:r>
            <a:r>
              <a:rPr lang="ko-KR" altLang="en-US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첫 온라인 회의</a:t>
            </a:r>
            <a:endParaRPr lang="en-US" altLang="ko-KR" sz="24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  <a:p>
            <a:r>
              <a:rPr lang="en-US" altLang="ko-KR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	  </a:t>
            </a:r>
            <a:r>
              <a:rPr lang="ko-KR" altLang="en-US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최윤서 </a:t>
            </a:r>
            <a:r>
              <a:rPr lang="ko-KR" altLang="en-US" sz="2400" dirty="0" err="1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부팀장</a:t>
            </a:r>
            <a:r>
              <a:rPr lang="en-US" altLang="ko-KR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, </a:t>
            </a:r>
          </a:p>
          <a:p>
            <a:r>
              <a:rPr lang="en-US" altLang="ko-KR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	  </a:t>
            </a:r>
            <a:r>
              <a:rPr lang="ko-KR" altLang="en-US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최세희 서기</a:t>
            </a:r>
            <a:r>
              <a:rPr lang="en-US" altLang="ko-KR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, </a:t>
            </a:r>
            <a:r>
              <a:rPr lang="ko-KR" altLang="en-US" sz="2400" dirty="0" err="1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유영비</a:t>
            </a:r>
            <a:r>
              <a:rPr lang="ko-KR" altLang="en-US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 서기 선출</a:t>
            </a:r>
            <a:endParaRPr lang="en-US" altLang="ko-KR" sz="24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  <a:p>
            <a:r>
              <a:rPr lang="en-US" altLang="ko-KR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2</a:t>
            </a:r>
            <a:r>
              <a:rPr lang="ko-KR" altLang="en-US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월 </a:t>
            </a:r>
            <a:r>
              <a:rPr lang="en-US" altLang="ko-KR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17</a:t>
            </a:r>
            <a:r>
              <a:rPr lang="ko-KR" altLang="en-US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일 </a:t>
            </a:r>
            <a:r>
              <a:rPr lang="en-US" altLang="ko-KR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: 2</a:t>
            </a:r>
            <a:r>
              <a:rPr lang="ko-KR" altLang="en-US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차 온라인 회의</a:t>
            </a:r>
            <a:endParaRPr lang="en-US" altLang="ko-KR" sz="24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  <a:p>
            <a:r>
              <a:rPr lang="en-US" altLang="ko-KR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	  </a:t>
            </a:r>
            <a:r>
              <a:rPr lang="ko-KR" altLang="en-US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온</a:t>
            </a:r>
            <a:r>
              <a:rPr lang="en-US" altLang="ko-KR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.</a:t>
            </a:r>
            <a:r>
              <a:rPr lang="ko-KR" altLang="en-US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오프라인 캠페인 기획</a:t>
            </a:r>
            <a:endParaRPr lang="en-US" altLang="ko-KR" sz="24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  <a:p>
            <a:r>
              <a:rPr lang="en-US" altLang="ko-KR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	  1</a:t>
            </a:r>
            <a:r>
              <a:rPr lang="ko-KR" altLang="en-US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차 캠페인 일시 선정</a:t>
            </a:r>
            <a:r>
              <a:rPr lang="en-US" altLang="ko-KR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(4</a:t>
            </a:r>
            <a:r>
              <a:rPr lang="ko-KR" altLang="en-US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월 </a:t>
            </a:r>
            <a:r>
              <a:rPr lang="en-US" altLang="ko-KR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1</a:t>
            </a:r>
            <a:r>
              <a:rPr lang="ko-KR" altLang="en-US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일</a:t>
            </a:r>
            <a:r>
              <a:rPr lang="en-US" altLang="ko-KR" sz="24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19BDE7-791D-4C06-ACA2-933F87840E2E}"/>
              </a:ext>
            </a:extLst>
          </p:cNvPr>
          <p:cNvSpPr txBox="1"/>
          <p:nvPr/>
        </p:nvSpPr>
        <p:spPr>
          <a:xfrm>
            <a:off x="8383604" y="320101"/>
            <a:ext cx="3609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err="1">
                <a:solidFill>
                  <a:schemeClr val="bg2">
                    <a:lumMod val="90000"/>
                  </a:schemeClr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꿈폐소생술</a:t>
            </a:r>
            <a:r>
              <a:rPr lang="ko-KR" altLang="en-US" sz="3200" dirty="0">
                <a:solidFill>
                  <a:schemeClr val="bg2">
                    <a:lumMod val="90000"/>
                  </a:schemeClr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 상황보고</a:t>
            </a:r>
          </a:p>
        </p:txBody>
      </p:sp>
    </p:spTree>
    <p:extLst>
      <p:ext uri="{BB962C8B-B14F-4D97-AF65-F5344CB8AC3E}">
        <p14:creationId xmlns:p14="http://schemas.microsoft.com/office/powerpoint/2010/main" val="23717741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8744D8E1-BFF3-4140-B146-7DD5F3813029}"/>
              </a:ext>
            </a:extLst>
          </p:cNvPr>
          <p:cNvCxnSpPr>
            <a:cxnSpLocks/>
          </p:cNvCxnSpPr>
          <p:nvPr/>
        </p:nvCxnSpPr>
        <p:spPr>
          <a:xfrm flipV="1">
            <a:off x="-1621" y="875899"/>
            <a:ext cx="12193621" cy="210150"/>
          </a:xfrm>
          <a:prstGeom prst="line">
            <a:avLst/>
          </a:prstGeom>
          <a:ln w="19050">
            <a:solidFill>
              <a:srgbClr val="A07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그림 8">
            <a:extLst>
              <a:ext uri="{FF2B5EF4-FFF2-40B4-BE49-F238E27FC236}">
                <a16:creationId xmlns:a16="http://schemas.microsoft.com/office/drawing/2014/main" id="{F5EF9B98-D99A-4E90-9391-C49CAF2DF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3">
            <a:off x="5308108" y="1240055"/>
            <a:ext cx="3522599" cy="49826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DDCCBADC-F72B-4FC2-80B6-1FAC4FCF61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3" r="18701"/>
          <a:stretch/>
        </p:blipFill>
        <p:spPr>
          <a:xfrm rot="21431695">
            <a:off x="9518059" y="1021150"/>
            <a:ext cx="2259781" cy="51428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2" descr="나무집게에 대한 이미지 검색결과">
            <a:extLst>
              <a:ext uri="{FF2B5EF4-FFF2-40B4-BE49-F238E27FC236}">
                <a16:creationId xmlns:a16="http://schemas.microsoft.com/office/drawing/2014/main" id="{8A001B5A-7881-4288-8EC1-95F6B43CD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3813">
            <a:off x="6846104" y="361162"/>
            <a:ext cx="600545" cy="10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나무집게에 대한 이미지 검색결과">
            <a:extLst>
              <a:ext uri="{FF2B5EF4-FFF2-40B4-BE49-F238E27FC236}">
                <a16:creationId xmlns:a16="http://schemas.microsoft.com/office/drawing/2014/main" id="{99418C35-69AA-4535-B58F-F208E8FB5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9072">
            <a:off x="10150097" y="3600"/>
            <a:ext cx="680985" cy="122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4C48CF-967E-4255-9720-D4532C007BBD}"/>
              </a:ext>
            </a:extLst>
          </p:cNvPr>
          <p:cNvSpPr txBox="1"/>
          <p:nvPr/>
        </p:nvSpPr>
        <p:spPr>
          <a:xfrm>
            <a:off x="348952" y="1665949"/>
            <a:ext cx="46201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4</a:t>
            </a:r>
            <a:r>
              <a:rPr lang="ko-KR" altLang="en-US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월 </a:t>
            </a:r>
            <a:r>
              <a:rPr lang="en-US" altLang="ko-KR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1</a:t>
            </a:r>
            <a:r>
              <a:rPr lang="ko-KR" altLang="en-US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일 첫 오프라인 캠페인 진행</a:t>
            </a:r>
            <a:endParaRPr lang="en-US" altLang="ko-KR" sz="28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  <a:p>
            <a:r>
              <a:rPr lang="en-US" altLang="ko-KR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-</a:t>
            </a:r>
            <a:r>
              <a:rPr lang="ko-KR" altLang="en-US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부산 서면</a:t>
            </a:r>
            <a:endParaRPr lang="en-US" altLang="ko-KR" sz="28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  <a:p>
            <a:endParaRPr lang="en-US" altLang="ko-KR" sz="28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  <a:p>
            <a:r>
              <a:rPr lang="en-US" altLang="ko-KR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: </a:t>
            </a:r>
            <a:r>
              <a:rPr lang="ko-KR" altLang="en-US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꿈 선서식</a:t>
            </a:r>
            <a:endParaRPr lang="en-US" altLang="ko-KR" sz="28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  <a:p>
            <a:r>
              <a:rPr lang="en-US" altLang="ko-KR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: </a:t>
            </a:r>
            <a:r>
              <a:rPr lang="ko-KR" altLang="en-US" sz="2800" dirty="0" err="1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프리허그</a:t>
            </a:r>
            <a:endParaRPr lang="en-US" altLang="ko-KR" sz="28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  <a:p>
            <a:r>
              <a:rPr lang="en-US" altLang="ko-KR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: </a:t>
            </a:r>
            <a:r>
              <a:rPr lang="ko-KR" altLang="en-US" sz="2800" dirty="0" err="1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응원릴레이</a:t>
            </a:r>
            <a:endParaRPr lang="en-US" altLang="ko-KR" sz="28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  <a:p>
            <a:r>
              <a:rPr lang="en-US" altLang="ko-KR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: </a:t>
            </a:r>
            <a:r>
              <a:rPr lang="ko-KR" altLang="en-US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꿈 질문지</a:t>
            </a:r>
            <a:endParaRPr lang="en-US" altLang="ko-KR" sz="28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  <a:p>
            <a:r>
              <a:rPr lang="en-US" altLang="ko-KR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: </a:t>
            </a:r>
            <a:r>
              <a:rPr lang="ko-KR" altLang="en-US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나에게 쓰는 편지</a:t>
            </a:r>
            <a:endParaRPr lang="en-US" altLang="ko-KR" sz="28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  <a:p>
            <a:r>
              <a:rPr lang="en-US" altLang="ko-KR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: </a:t>
            </a:r>
            <a:r>
              <a:rPr lang="ko-KR" altLang="en-US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온라인 상담 신청</a:t>
            </a:r>
            <a:endParaRPr lang="en-US" altLang="ko-KR" sz="28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52A981-CD05-42BA-85C6-E92A3C773984}"/>
              </a:ext>
            </a:extLst>
          </p:cNvPr>
          <p:cNvSpPr txBox="1"/>
          <p:nvPr/>
        </p:nvSpPr>
        <p:spPr>
          <a:xfrm>
            <a:off x="462013" y="358803"/>
            <a:ext cx="4283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chemeClr val="bg2">
                    <a:lumMod val="90000"/>
                  </a:schemeClr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4</a:t>
            </a:r>
            <a:r>
              <a:rPr lang="ko-KR" altLang="en-US" sz="3200" dirty="0">
                <a:solidFill>
                  <a:schemeClr val="bg2">
                    <a:lumMod val="90000"/>
                  </a:schemeClr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월 </a:t>
            </a:r>
            <a:r>
              <a:rPr lang="ko-KR" altLang="en-US" sz="3200" dirty="0" err="1">
                <a:solidFill>
                  <a:schemeClr val="bg2">
                    <a:lumMod val="90000"/>
                  </a:schemeClr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꿈폐소생술</a:t>
            </a:r>
            <a:r>
              <a:rPr lang="ko-KR" altLang="en-US" sz="3200" dirty="0">
                <a:solidFill>
                  <a:schemeClr val="bg2">
                    <a:lumMod val="90000"/>
                  </a:schemeClr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 캠페인</a:t>
            </a:r>
          </a:p>
        </p:txBody>
      </p:sp>
    </p:spTree>
    <p:extLst>
      <p:ext uri="{BB962C8B-B14F-4D97-AF65-F5344CB8AC3E}">
        <p14:creationId xmlns:p14="http://schemas.microsoft.com/office/powerpoint/2010/main" val="31837290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132DDC51-72C2-4C9D-8879-B1CFBE5C376B}"/>
              </a:ext>
            </a:extLst>
          </p:cNvPr>
          <p:cNvCxnSpPr>
            <a:cxnSpLocks/>
          </p:cNvCxnSpPr>
          <p:nvPr/>
        </p:nvCxnSpPr>
        <p:spPr>
          <a:xfrm>
            <a:off x="6401" y="863063"/>
            <a:ext cx="12185599" cy="368971"/>
          </a:xfrm>
          <a:prstGeom prst="line">
            <a:avLst/>
          </a:prstGeom>
          <a:ln w="19050">
            <a:solidFill>
              <a:srgbClr val="A07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6F4DDE2B-718B-4B9F-BDA5-49296B1AD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8113">
            <a:off x="6392830" y="1286178"/>
            <a:ext cx="5266723" cy="29637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42F707F-A6E7-4FF6-8069-E53632723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6" y="1148804"/>
            <a:ext cx="5607059" cy="31552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2" descr="나무집게에 대한 이미지 검색결과">
            <a:extLst>
              <a:ext uri="{FF2B5EF4-FFF2-40B4-BE49-F238E27FC236}">
                <a16:creationId xmlns:a16="http://schemas.microsoft.com/office/drawing/2014/main" id="{8639620B-77FD-4A1E-9ADB-5FF4B5D11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679">
            <a:off x="9022284" y="399018"/>
            <a:ext cx="600545" cy="10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나무집게에 대한 이미지 검색결과">
            <a:extLst>
              <a:ext uri="{FF2B5EF4-FFF2-40B4-BE49-F238E27FC236}">
                <a16:creationId xmlns:a16="http://schemas.microsoft.com/office/drawing/2014/main" id="{BA4CF5F9-598A-4D4F-A614-81407FE7D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7141">
            <a:off x="2827695" y="361162"/>
            <a:ext cx="600545" cy="10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A24C6A5-70FD-4FDA-B1D5-1C2FE73C0E63}"/>
              </a:ext>
            </a:extLst>
          </p:cNvPr>
          <p:cNvSpPr txBox="1"/>
          <p:nvPr/>
        </p:nvSpPr>
        <p:spPr>
          <a:xfrm>
            <a:off x="2332600" y="4443119"/>
            <a:ext cx="1866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solidFill>
                  <a:schemeClr val="bg2">
                    <a:lumMod val="90000"/>
                  </a:schemeClr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꿈선언식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C63507-E392-4762-A6F8-168ED750DD4F}"/>
              </a:ext>
            </a:extLst>
          </p:cNvPr>
          <p:cNvSpPr txBox="1"/>
          <p:nvPr/>
        </p:nvSpPr>
        <p:spPr>
          <a:xfrm rot="310180">
            <a:off x="7969943" y="4443120"/>
            <a:ext cx="1866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>
                <a:solidFill>
                  <a:schemeClr val="bg2">
                    <a:lumMod val="90000"/>
                  </a:schemeClr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피켓활동</a:t>
            </a:r>
            <a:endParaRPr lang="ko-KR" altLang="en-US" sz="3200" dirty="0">
              <a:solidFill>
                <a:schemeClr val="bg2">
                  <a:lumMod val="90000"/>
                </a:schemeClr>
              </a:solidFill>
              <a:latin typeface="210 맨발의청춘 R" panose="02020603020101020101" pitchFamily="18" charset="-127"/>
              <a:ea typeface="210 맨발의청춘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518956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284713B3-9F3B-4F60-B75B-DABC64E52DA4}"/>
              </a:ext>
            </a:extLst>
          </p:cNvPr>
          <p:cNvCxnSpPr>
            <a:cxnSpLocks/>
          </p:cNvCxnSpPr>
          <p:nvPr/>
        </p:nvCxnSpPr>
        <p:spPr>
          <a:xfrm flipV="1">
            <a:off x="14422" y="1078029"/>
            <a:ext cx="12257789" cy="149188"/>
          </a:xfrm>
          <a:prstGeom prst="line">
            <a:avLst/>
          </a:prstGeom>
          <a:ln w="19050">
            <a:solidFill>
              <a:srgbClr val="A07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F4D815F1-C60B-4DE0-80D3-A3ECBAF65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485">
            <a:off x="430298" y="1296248"/>
            <a:ext cx="5302448" cy="29838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F6F4E4B-E52B-40FA-908D-29AF4E5EE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9808">
            <a:off x="6449219" y="1296251"/>
            <a:ext cx="5302448" cy="29838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2" descr="나무집게에 대한 이미지 검색결과">
            <a:extLst>
              <a:ext uri="{FF2B5EF4-FFF2-40B4-BE49-F238E27FC236}">
                <a16:creationId xmlns:a16="http://schemas.microsoft.com/office/drawing/2014/main" id="{59C01C3A-A08E-42C3-A17D-D1A02309C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1787">
            <a:off x="8577368" y="457415"/>
            <a:ext cx="600545" cy="10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나무집게에 대한 이미지 검색결과">
            <a:extLst>
              <a:ext uri="{FF2B5EF4-FFF2-40B4-BE49-F238E27FC236}">
                <a16:creationId xmlns:a16="http://schemas.microsoft.com/office/drawing/2014/main" id="{94E2C623-9ED3-441D-AEC1-5B61AFF31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6641">
            <a:off x="2927019" y="613497"/>
            <a:ext cx="600545" cy="10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0BD430-9BAD-4683-9B4B-8E576ACB1CF7}"/>
              </a:ext>
            </a:extLst>
          </p:cNvPr>
          <p:cNvSpPr txBox="1"/>
          <p:nvPr/>
        </p:nvSpPr>
        <p:spPr>
          <a:xfrm rot="245175">
            <a:off x="2148068" y="4438474"/>
            <a:ext cx="1866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>
                <a:solidFill>
                  <a:schemeClr val="bg2">
                    <a:lumMod val="90000"/>
                  </a:schemeClr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피켓활동</a:t>
            </a:r>
            <a:endParaRPr lang="ko-KR" altLang="en-US" sz="3200" dirty="0">
              <a:solidFill>
                <a:schemeClr val="bg2">
                  <a:lumMod val="90000"/>
                </a:schemeClr>
              </a:solidFill>
              <a:latin typeface="210 맨발의청춘 R" panose="02020603020101020101" pitchFamily="18" charset="-127"/>
              <a:ea typeface="210 맨발의청춘 R" panose="02020603020101020101" pitchFamily="18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E9466E-7E49-49ED-A1B6-6329D06F4641}"/>
              </a:ext>
            </a:extLst>
          </p:cNvPr>
          <p:cNvSpPr txBox="1"/>
          <p:nvPr/>
        </p:nvSpPr>
        <p:spPr>
          <a:xfrm rot="21272183">
            <a:off x="8544528" y="4460250"/>
            <a:ext cx="1866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>
                <a:solidFill>
                  <a:schemeClr val="bg2">
                    <a:lumMod val="90000"/>
                  </a:schemeClr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프리허그</a:t>
            </a:r>
            <a:endParaRPr lang="ko-KR" altLang="en-US" sz="3200" dirty="0">
              <a:solidFill>
                <a:schemeClr val="bg2">
                  <a:lumMod val="90000"/>
                </a:schemeClr>
              </a:solidFill>
              <a:latin typeface="210 맨발의청춘 R" panose="02020603020101020101" pitchFamily="18" charset="-127"/>
              <a:ea typeface="210 맨발의청춘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9101541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E9B1256A-A961-41C4-A2EA-F45860B2281A}"/>
              </a:ext>
            </a:extLst>
          </p:cNvPr>
          <p:cNvCxnSpPr>
            <a:cxnSpLocks/>
          </p:cNvCxnSpPr>
          <p:nvPr/>
        </p:nvCxnSpPr>
        <p:spPr>
          <a:xfrm flipV="1">
            <a:off x="22445" y="922421"/>
            <a:ext cx="12257789" cy="149188"/>
          </a:xfrm>
          <a:prstGeom prst="line">
            <a:avLst/>
          </a:prstGeom>
          <a:ln w="19050">
            <a:solidFill>
              <a:srgbClr val="A07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>
            <a:extLst>
              <a:ext uri="{FF2B5EF4-FFF2-40B4-BE49-F238E27FC236}">
                <a16:creationId xmlns:a16="http://schemas.microsoft.com/office/drawing/2014/main" id="{F164F8EF-A603-40FC-9E8B-05974BBDF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939">
            <a:off x="736046" y="1156504"/>
            <a:ext cx="6154408" cy="34632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5FED24C-AD7A-4BBE-8AD2-DBFB3DE9A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0959">
            <a:off x="7733088" y="1109624"/>
            <a:ext cx="3978443" cy="29838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2" descr="나무집게에 대한 이미지 검색결과">
            <a:extLst>
              <a:ext uri="{FF2B5EF4-FFF2-40B4-BE49-F238E27FC236}">
                <a16:creationId xmlns:a16="http://schemas.microsoft.com/office/drawing/2014/main" id="{E2690CAD-69A6-43F6-86BD-406ABE3ED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6962">
            <a:off x="9234337" y="313366"/>
            <a:ext cx="600545" cy="10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나무집게에 대한 이미지 검색결과">
            <a:extLst>
              <a:ext uri="{FF2B5EF4-FFF2-40B4-BE49-F238E27FC236}">
                <a16:creationId xmlns:a16="http://schemas.microsoft.com/office/drawing/2014/main" id="{D167BAEB-4054-4C49-88FD-E55D48378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3757">
            <a:off x="3512979" y="457888"/>
            <a:ext cx="600545" cy="10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655685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A257CC11-E2CE-4B05-928D-91F4E6DFE393}"/>
              </a:ext>
            </a:extLst>
          </p:cNvPr>
          <p:cNvCxnSpPr>
            <a:cxnSpLocks/>
          </p:cNvCxnSpPr>
          <p:nvPr/>
        </p:nvCxnSpPr>
        <p:spPr>
          <a:xfrm>
            <a:off x="-26683" y="925826"/>
            <a:ext cx="12218683" cy="344174"/>
          </a:xfrm>
          <a:prstGeom prst="line">
            <a:avLst/>
          </a:prstGeom>
          <a:ln w="19050">
            <a:solidFill>
              <a:srgbClr val="A07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16441FAC-774C-44E4-B0BF-D873E4A2CE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1" r="36245"/>
          <a:stretch/>
        </p:blipFill>
        <p:spPr>
          <a:xfrm rot="187516">
            <a:off x="4821905" y="1260419"/>
            <a:ext cx="2387218" cy="5348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2" descr="나무집게에 대한 이미지 검색결과">
            <a:extLst>
              <a:ext uri="{FF2B5EF4-FFF2-40B4-BE49-F238E27FC236}">
                <a16:creationId xmlns:a16="http://schemas.microsoft.com/office/drawing/2014/main" id="{54EA0786-7401-443C-AAAF-CD27321A6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7585">
            <a:off x="5980653" y="537969"/>
            <a:ext cx="491291" cy="88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E9F6AA-64DF-4559-A3ED-A06B057462A2}"/>
              </a:ext>
            </a:extLst>
          </p:cNvPr>
          <p:cNvSpPr txBox="1"/>
          <p:nvPr/>
        </p:nvSpPr>
        <p:spPr>
          <a:xfrm>
            <a:off x="7870257" y="1795517"/>
            <a:ext cx="462012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8</a:t>
            </a:r>
            <a:r>
              <a:rPr lang="ko-KR" altLang="en-US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월 </a:t>
            </a:r>
            <a:r>
              <a:rPr lang="en-US" altLang="ko-KR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26</a:t>
            </a:r>
            <a:r>
              <a:rPr lang="ko-KR" altLang="en-US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일</a:t>
            </a:r>
            <a:endParaRPr lang="en-US" altLang="ko-KR" sz="28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  <a:p>
            <a:r>
              <a:rPr lang="ko-KR" altLang="en-US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두번째 오프라인 캠페인 진행</a:t>
            </a:r>
            <a:endParaRPr lang="en-US" altLang="ko-KR" sz="28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  <a:p>
            <a:r>
              <a:rPr lang="en-US" altLang="ko-KR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-</a:t>
            </a:r>
            <a:r>
              <a:rPr lang="ko-KR" altLang="en-US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서울 광화문</a:t>
            </a:r>
            <a:endParaRPr lang="en-US" altLang="ko-KR" sz="28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  <a:p>
            <a:endParaRPr lang="en-US" altLang="ko-KR" sz="28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  <a:p>
            <a:r>
              <a:rPr lang="en-US" altLang="ko-KR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: </a:t>
            </a:r>
            <a:r>
              <a:rPr lang="ko-KR" altLang="en-US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기존 캠페인</a:t>
            </a:r>
            <a:endParaRPr lang="en-US" altLang="ko-KR" sz="28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  <a:p>
            <a:r>
              <a:rPr lang="en-US" altLang="ko-KR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: </a:t>
            </a:r>
            <a:r>
              <a:rPr lang="ko-KR" altLang="en-US" sz="2800" dirty="0" err="1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프리하이터치</a:t>
            </a:r>
            <a:endParaRPr lang="en-US" altLang="ko-KR" sz="28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  <a:p>
            <a:r>
              <a:rPr lang="en-US" altLang="ko-KR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: </a:t>
            </a:r>
            <a:r>
              <a:rPr lang="ko-KR" altLang="en-US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긍정의 한 마디 뽑기</a:t>
            </a:r>
            <a:endParaRPr lang="en-US" altLang="ko-KR" sz="28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  <a:p>
            <a:r>
              <a:rPr lang="en-US" altLang="ko-KR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: </a:t>
            </a:r>
            <a:r>
              <a:rPr lang="ko-KR" altLang="en-US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나의 장점 쓰기</a:t>
            </a:r>
            <a:endParaRPr lang="en-US" altLang="ko-KR" sz="28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  <a:p>
            <a:r>
              <a:rPr lang="en-US" altLang="ko-KR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: </a:t>
            </a:r>
            <a:r>
              <a:rPr lang="ko-KR" altLang="en-US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인생에서 최고의 순간</a:t>
            </a:r>
            <a:r>
              <a:rPr lang="en-US" altLang="ko-KR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?</a:t>
            </a:r>
          </a:p>
          <a:p>
            <a:r>
              <a:rPr lang="en-US" altLang="ko-KR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: </a:t>
            </a:r>
            <a:r>
              <a:rPr lang="ko-KR" altLang="en-US" sz="2800" dirty="0">
                <a:solidFill>
                  <a:schemeClr val="bg1"/>
                </a:solidFill>
                <a:latin typeface="1훈새마을운동 R" panose="02020603020101020101" pitchFamily="18" charset="-127"/>
                <a:ea typeface="1훈새마을운동 R" panose="02020603020101020101" pitchFamily="18" charset="-127"/>
              </a:rPr>
              <a:t>부정적인 말 순화하기</a:t>
            </a:r>
            <a:endParaRPr lang="en-US" altLang="ko-KR" sz="2800" dirty="0">
              <a:solidFill>
                <a:schemeClr val="bg1"/>
              </a:solidFill>
              <a:latin typeface="1훈새마을운동 R" panose="02020603020101020101" pitchFamily="18" charset="-127"/>
              <a:ea typeface="1훈새마을운동 R" panose="02020603020101020101" pitchFamily="18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2A741324-4D2D-428F-A957-07446CF39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064">
            <a:off x="592924" y="1205627"/>
            <a:ext cx="3631340" cy="51364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2" descr="나무집게에 대한 이미지 검색결과">
            <a:extLst>
              <a:ext uri="{FF2B5EF4-FFF2-40B4-BE49-F238E27FC236}">
                <a16:creationId xmlns:a16="http://schemas.microsoft.com/office/drawing/2014/main" id="{594DC6EB-C524-43A6-AF0F-C0341023B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3757">
            <a:off x="1910020" y="458592"/>
            <a:ext cx="600545" cy="10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0BB41D0-0711-45B0-BFF1-2CD00324CBD4}"/>
              </a:ext>
            </a:extLst>
          </p:cNvPr>
          <p:cNvSpPr txBox="1"/>
          <p:nvPr/>
        </p:nvSpPr>
        <p:spPr>
          <a:xfrm>
            <a:off x="7870257" y="121986"/>
            <a:ext cx="4283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3200" dirty="0">
                <a:solidFill>
                  <a:schemeClr val="bg2">
                    <a:lumMod val="90000"/>
                  </a:schemeClr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8</a:t>
            </a:r>
            <a:r>
              <a:rPr lang="ko-KR" altLang="en-US" sz="3200" dirty="0">
                <a:solidFill>
                  <a:schemeClr val="bg2">
                    <a:lumMod val="90000"/>
                  </a:schemeClr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월 </a:t>
            </a:r>
            <a:r>
              <a:rPr lang="ko-KR" altLang="en-US" sz="3200" dirty="0" err="1">
                <a:solidFill>
                  <a:schemeClr val="bg2">
                    <a:lumMod val="90000"/>
                  </a:schemeClr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꿈폐소생술</a:t>
            </a:r>
            <a:endParaRPr lang="en-US" altLang="ko-KR" sz="3200" dirty="0">
              <a:solidFill>
                <a:schemeClr val="bg2">
                  <a:lumMod val="90000"/>
                </a:schemeClr>
              </a:solidFill>
              <a:latin typeface="210 맨발의청춘 R" panose="02020603020101020101" pitchFamily="18" charset="-127"/>
              <a:ea typeface="210 맨발의청춘 R" panose="02020603020101020101" pitchFamily="18" charset="-127"/>
            </a:endParaRPr>
          </a:p>
          <a:p>
            <a:pPr algn="r"/>
            <a:r>
              <a:rPr lang="en-US" altLang="ko-KR" sz="3200" dirty="0">
                <a:solidFill>
                  <a:schemeClr val="bg2">
                    <a:lumMod val="90000"/>
                  </a:schemeClr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+Let’s </a:t>
            </a:r>
            <a:r>
              <a:rPr lang="ko-KR" altLang="en-US" sz="3200" dirty="0">
                <a:solidFill>
                  <a:schemeClr val="bg2">
                    <a:lumMod val="90000"/>
                  </a:schemeClr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긍정 캠페인</a:t>
            </a:r>
          </a:p>
        </p:txBody>
      </p:sp>
    </p:spTree>
    <p:extLst>
      <p:ext uri="{BB962C8B-B14F-4D97-AF65-F5344CB8AC3E}">
        <p14:creationId xmlns:p14="http://schemas.microsoft.com/office/powerpoint/2010/main" val="2077853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882B227B-380A-4B4B-B29F-B67086033207}"/>
              </a:ext>
            </a:extLst>
          </p:cNvPr>
          <p:cNvCxnSpPr>
            <a:cxnSpLocks/>
          </p:cNvCxnSpPr>
          <p:nvPr/>
        </p:nvCxnSpPr>
        <p:spPr>
          <a:xfrm>
            <a:off x="0" y="1270000"/>
            <a:ext cx="12349213" cy="0"/>
          </a:xfrm>
          <a:prstGeom prst="line">
            <a:avLst/>
          </a:prstGeom>
          <a:ln w="19050">
            <a:solidFill>
              <a:srgbClr val="A07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>
            <a:extLst>
              <a:ext uri="{FF2B5EF4-FFF2-40B4-BE49-F238E27FC236}">
                <a16:creationId xmlns:a16="http://schemas.microsoft.com/office/drawing/2014/main" id="{CF0BB0E8-6E57-482B-AF48-F89E3F479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671">
            <a:off x="6286394" y="1502629"/>
            <a:ext cx="5549253" cy="3122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6DC91FF-9A56-4093-A0D1-989ACD9EB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5132">
            <a:off x="321361" y="1435798"/>
            <a:ext cx="5412985" cy="30460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Picture 2" descr="나무집게에 대한 이미지 검색결과">
            <a:extLst>
              <a:ext uri="{FF2B5EF4-FFF2-40B4-BE49-F238E27FC236}">
                <a16:creationId xmlns:a16="http://schemas.microsoft.com/office/drawing/2014/main" id="{2A312E44-2DC4-44C6-9ED2-6F4CB42C1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3757">
            <a:off x="2425895" y="705893"/>
            <a:ext cx="600545" cy="10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나무집게에 대한 이미지 검색결과">
            <a:extLst>
              <a:ext uri="{FF2B5EF4-FFF2-40B4-BE49-F238E27FC236}">
                <a16:creationId xmlns:a16="http://schemas.microsoft.com/office/drawing/2014/main" id="{EC7643C6-7AD8-4CF3-A55B-C95394407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6911">
            <a:off x="9069613" y="730873"/>
            <a:ext cx="600545" cy="10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96B3896-1A1A-4374-B38D-A94B86F06491}"/>
              </a:ext>
            </a:extLst>
          </p:cNvPr>
          <p:cNvSpPr txBox="1"/>
          <p:nvPr/>
        </p:nvSpPr>
        <p:spPr>
          <a:xfrm rot="21428181">
            <a:off x="2234213" y="4648442"/>
            <a:ext cx="1866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>
                <a:solidFill>
                  <a:schemeClr val="bg2">
                    <a:lumMod val="90000"/>
                  </a:schemeClr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피켓활동</a:t>
            </a:r>
            <a:endParaRPr lang="ko-KR" altLang="en-US" sz="3200" dirty="0">
              <a:solidFill>
                <a:schemeClr val="bg2">
                  <a:lumMod val="90000"/>
                </a:schemeClr>
              </a:solidFill>
              <a:latin typeface="210 맨발의청춘 R" panose="02020603020101020101" pitchFamily="18" charset="-127"/>
              <a:ea typeface="210 맨발의청춘 R" panose="02020603020101020101" pitchFamily="18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9C4A71-A8D7-44C3-9589-2754E741E713}"/>
              </a:ext>
            </a:extLst>
          </p:cNvPr>
          <p:cNvSpPr txBox="1"/>
          <p:nvPr/>
        </p:nvSpPr>
        <p:spPr>
          <a:xfrm rot="283935">
            <a:off x="8019483" y="4757948"/>
            <a:ext cx="1866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>
                <a:solidFill>
                  <a:schemeClr val="bg2">
                    <a:lumMod val="90000"/>
                  </a:schemeClr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홍보활동</a:t>
            </a:r>
            <a:endParaRPr lang="ko-KR" altLang="en-US" sz="3200" dirty="0">
              <a:solidFill>
                <a:schemeClr val="bg2">
                  <a:lumMod val="90000"/>
                </a:schemeClr>
              </a:solidFill>
              <a:latin typeface="210 맨발의청춘 R" panose="02020603020101020101" pitchFamily="18" charset="-127"/>
              <a:ea typeface="210 맨발의청춘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9326242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757E30FB-5743-4C7F-9A90-DD3EB567465C}"/>
              </a:ext>
            </a:extLst>
          </p:cNvPr>
          <p:cNvCxnSpPr>
            <a:cxnSpLocks/>
          </p:cNvCxnSpPr>
          <p:nvPr/>
        </p:nvCxnSpPr>
        <p:spPr>
          <a:xfrm>
            <a:off x="0" y="1270000"/>
            <a:ext cx="12280900" cy="254000"/>
          </a:xfrm>
          <a:prstGeom prst="line">
            <a:avLst/>
          </a:prstGeom>
          <a:ln w="19050">
            <a:solidFill>
              <a:srgbClr val="A07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63EB87D5-8D4E-4330-AD1F-BAD102B55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998">
            <a:off x="351127" y="1499256"/>
            <a:ext cx="5198774" cy="29254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EEA9E20-941F-4409-8F73-2EB04CE48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760">
            <a:off x="6285264" y="1692568"/>
            <a:ext cx="5560818" cy="3129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2" descr="나무집게에 대한 이미지 검색결과">
            <a:extLst>
              <a:ext uri="{FF2B5EF4-FFF2-40B4-BE49-F238E27FC236}">
                <a16:creationId xmlns:a16="http://schemas.microsoft.com/office/drawing/2014/main" id="{55D3D9EF-E3C5-4429-B186-4C6D65ECA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594">
            <a:off x="2713554" y="755897"/>
            <a:ext cx="600545" cy="10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나무집게에 대한 이미지 검색결과">
            <a:extLst>
              <a:ext uri="{FF2B5EF4-FFF2-40B4-BE49-F238E27FC236}">
                <a16:creationId xmlns:a16="http://schemas.microsoft.com/office/drawing/2014/main" id="{3F864B30-449D-454A-9814-37441E060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3757">
            <a:off x="8569097" y="984873"/>
            <a:ext cx="600545" cy="10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3FA74C-679C-481F-8591-12FE6224969D}"/>
              </a:ext>
            </a:extLst>
          </p:cNvPr>
          <p:cNvSpPr txBox="1"/>
          <p:nvPr/>
        </p:nvSpPr>
        <p:spPr>
          <a:xfrm rot="296577">
            <a:off x="1014482" y="4577001"/>
            <a:ext cx="3872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>
                <a:solidFill>
                  <a:schemeClr val="bg2">
                    <a:lumMod val="90000"/>
                  </a:schemeClr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부정적인 말 순화하기</a:t>
            </a:r>
            <a:endParaRPr lang="ko-KR" altLang="en-US" sz="3200" dirty="0">
              <a:solidFill>
                <a:schemeClr val="bg2">
                  <a:lumMod val="90000"/>
                </a:schemeClr>
              </a:solidFill>
              <a:latin typeface="210 맨발의청춘 R" panose="02020603020101020101" pitchFamily="18" charset="-127"/>
              <a:ea typeface="210 맨발의청춘 R" panose="02020603020101020101" pitchFamily="18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041ECD-5B67-4E5A-9389-2EBC92720935}"/>
              </a:ext>
            </a:extLst>
          </p:cNvPr>
          <p:cNvSpPr txBox="1"/>
          <p:nvPr/>
        </p:nvSpPr>
        <p:spPr>
          <a:xfrm rot="21390106">
            <a:off x="5818371" y="5035117"/>
            <a:ext cx="6450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>
                <a:solidFill>
                  <a:schemeClr val="bg2">
                    <a:lumMod val="90000"/>
                  </a:schemeClr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나만의 장점</a:t>
            </a:r>
            <a:r>
              <a:rPr lang="en-US" altLang="ko-KR" sz="3200" dirty="0">
                <a:solidFill>
                  <a:schemeClr val="bg2">
                    <a:lumMod val="90000"/>
                  </a:schemeClr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/</a:t>
            </a:r>
            <a:r>
              <a:rPr lang="ko-KR" altLang="en-US" sz="3200" dirty="0">
                <a:solidFill>
                  <a:schemeClr val="bg2">
                    <a:lumMod val="90000"/>
                  </a:schemeClr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내 인생 최고의 순간 적기</a:t>
            </a:r>
          </a:p>
        </p:txBody>
      </p:sp>
    </p:spTree>
    <p:extLst>
      <p:ext uri="{BB962C8B-B14F-4D97-AF65-F5344CB8AC3E}">
        <p14:creationId xmlns:p14="http://schemas.microsoft.com/office/powerpoint/2010/main" val="733644265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173</Words>
  <Application>Microsoft Office PowerPoint</Application>
  <PresentationFormat>와이드스크린</PresentationFormat>
  <Paragraphs>59</Paragraphs>
  <Slides>17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4" baseType="lpstr">
      <vt:lpstr>Arial</vt:lpstr>
      <vt:lpstr>맑은 고딕</vt:lpstr>
      <vt:lpstr>210 별을쏘다 L</vt:lpstr>
      <vt:lpstr>210 맨발의청춘 R</vt:lpstr>
      <vt:lpstr>1훈새마을운동 R</vt:lpstr>
      <vt:lpstr>210 드라이플라워 B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이예림</dc:creator>
  <cp:lastModifiedBy>이예림</cp:lastModifiedBy>
  <cp:revision>17</cp:revision>
  <dcterms:created xsi:type="dcterms:W3CDTF">2017-12-14T09:33:03Z</dcterms:created>
  <dcterms:modified xsi:type="dcterms:W3CDTF">2017-12-15T13:07:41Z</dcterms:modified>
</cp:coreProperties>
</file>