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9" r:id="rId4"/>
    <p:sldId id="268" r:id="rId5"/>
    <p:sldId id="260" r:id="rId6"/>
    <p:sldId id="261" r:id="rId7"/>
    <p:sldId id="267" r:id="rId8"/>
    <p:sldId id="26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D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44" d="100"/>
          <a:sy n="4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76E1E-F61E-49E4-8C46-88C956C7D36C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A1A5-FBFE-42B9-BD78-E0AFC6754D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717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0A1A5-FBFE-42B9-BD78-E0AFC6754DA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1001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DE2FF81-F2F2-4FDC-89FB-6A357E261755}" type="datetimeFigureOut">
              <a:rPr lang="ko-KR" altLang="en-US" smtClean="0"/>
              <a:pPr/>
              <a:t>2012-07-28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E92E53-8C87-4A73-83C3-67466598CA3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zone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617768" cy="2251579"/>
          </a:xfrm>
        </p:spPr>
        <p:txBody>
          <a:bodyPr/>
          <a:lstStyle/>
          <a:p>
            <a:r>
              <a:rPr lang="ko-KR" altLang="en-US" sz="6000" dirty="0" smtClean="0">
                <a:latin typeface="맑은 고딕" pitchFamily="50" charset="-127"/>
                <a:ea typeface="맑은 고딕" pitchFamily="50" charset="-127"/>
              </a:rPr>
              <a:t>청소년창의적체험활동</a:t>
            </a:r>
            <a:r>
              <a:rPr lang="en-US" altLang="ko-KR" sz="60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60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6000" dirty="0" smtClean="0">
                <a:latin typeface="맑은 고딕" pitchFamily="50" charset="-127"/>
                <a:ea typeface="맑은 고딕" pitchFamily="50" charset="-127"/>
              </a:rPr>
              <a:t>관련 법안에 대한 청원</a:t>
            </a:r>
            <a:endParaRPr lang="ko-KR" altLang="en-US" sz="6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6172200" cy="720080"/>
          </a:xfrm>
        </p:spPr>
        <p:txBody>
          <a:bodyPr/>
          <a:lstStyle/>
          <a:p>
            <a:pPr algn="ctr"/>
            <a:r>
              <a:rPr lang="ko-KR" altLang="en-US" i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문화상임위원회</a:t>
            </a:r>
            <a:endParaRPr lang="ko-KR" altLang="en-US" i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6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3000" contras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160424"/>
            <a:ext cx="5760640" cy="5220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4008" y="836712"/>
            <a:ext cx="41764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ko-KR" altLang="en-US" sz="6600" b="1" dirty="0" smtClean="0">
                <a:ln w="50800"/>
                <a:solidFill>
                  <a:srgbClr val="FF0000"/>
                </a:solidFill>
              </a:rPr>
              <a:t>창의적</a:t>
            </a:r>
            <a:endParaRPr lang="en-US" altLang="ko-KR" sz="6600" b="1" dirty="0" smtClean="0">
              <a:ln w="50800"/>
              <a:solidFill>
                <a:srgbClr val="FF0000"/>
              </a:solidFill>
            </a:endParaRPr>
          </a:p>
          <a:p>
            <a:pPr algn="ctr"/>
            <a:r>
              <a:rPr lang="ko-KR" altLang="en-US" sz="6600" b="1" dirty="0" smtClean="0">
                <a:ln w="50800"/>
                <a:solidFill>
                  <a:srgbClr val="FF0000"/>
                </a:solidFill>
              </a:rPr>
              <a:t>체험 활동</a:t>
            </a:r>
            <a:r>
              <a:rPr lang="en-US" altLang="ko-KR" sz="6600" b="1" dirty="0" smtClean="0">
                <a:ln w="50800"/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83399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615332"/>
            <a:ext cx="3816424" cy="38164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35896" y="692696"/>
            <a:ext cx="460895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ko-KR" sz="16600" b="1" dirty="0" smtClean="0">
                <a:ln w="50800"/>
                <a:solidFill>
                  <a:srgbClr val="F13D05"/>
                </a:solidFill>
                <a:latin typeface="Berlin Sans FB Demi" pitchFamily="34" charset="0"/>
              </a:rPr>
              <a:t>CRM</a:t>
            </a:r>
            <a:endParaRPr lang="en-US" altLang="ko-KR" sz="5400" b="1" dirty="0">
              <a:ln w="50800"/>
              <a:solidFill>
                <a:srgbClr val="F13D05"/>
              </a:solidFill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3212976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창의체험자원지도</a:t>
            </a:r>
          </a:p>
          <a:p>
            <a:r>
              <a:rPr lang="en-US" altLang="ko-KR" sz="2400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Creative activity Resource </a:t>
            </a:r>
            <a:r>
              <a:rPr lang="en-US" altLang="ko-KR" sz="2400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M</a:t>
            </a:r>
            <a:r>
              <a:rPr lang="en-US" altLang="ko-KR" sz="2400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ap</a:t>
            </a:r>
            <a:endParaRPr lang="ko-KR" altLang="en-US" sz="2400" dirty="0">
              <a:latin typeface="HY나무L" pitchFamily="18" charset="-127"/>
              <a:ea typeface="HY나무L" pitchFamily="18" charset="-127"/>
              <a:cs typeface="함초롬돋움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43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229600" cy="5792788"/>
          </a:xfrm>
        </p:spPr>
        <p:txBody>
          <a:bodyPr/>
          <a:lstStyle/>
          <a:p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56784" cy="720080"/>
          </a:xfrm>
        </p:spPr>
        <p:txBody>
          <a:bodyPr/>
          <a:lstStyle/>
          <a:p>
            <a:r>
              <a:rPr lang="ko-KR" altLang="en-US" sz="5000" dirty="0" smtClean="0"/>
              <a:t>강원도 인제</a:t>
            </a:r>
            <a:r>
              <a:rPr lang="ko-KR" altLang="en-US" sz="5000" dirty="0"/>
              <a:t>의</a:t>
            </a:r>
            <a:r>
              <a:rPr lang="ko-KR" altLang="en-US" sz="5000" dirty="0" smtClean="0"/>
              <a:t> </a:t>
            </a:r>
            <a:r>
              <a:rPr lang="en-US" altLang="ko-KR" sz="6600" dirty="0" smtClean="0"/>
              <a:t>CRM</a:t>
            </a:r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9015"/>
            <a:ext cx="5472608" cy="6581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2138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042" y="548680"/>
            <a:ext cx="5102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13D05"/>
                </a:solidFill>
                <a:latin typeface="+mj-lt"/>
              </a:rPr>
              <a:t>CRM</a:t>
            </a:r>
            <a:r>
              <a:rPr lang="ko-KR" alt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13D05"/>
                </a:solidFill>
                <a:latin typeface="+mj-lt"/>
              </a:rPr>
              <a:t> </a:t>
            </a:r>
            <a:r>
              <a:rPr lang="ko-KR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13D05"/>
                </a:solidFill>
                <a:latin typeface="+mj-lt"/>
              </a:rPr>
              <a:t>의 현 실태</a:t>
            </a:r>
            <a:endParaRPr lang="en-US" altLang="ko-K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13D05"/>
              </a:solidFill>
              <a:effectLst/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0932" y="3140968"/>
            <a:ext cx="379198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8522"/>
            <a:ext cx="4554458" cy="464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1684" y="1688034"/>
            <a:ext cx="5670362" cy="120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939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8032" y="1277532"/>
            <a:ext cx="8604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□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「교육기본법」제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3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장 교육의 진흥  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&lt;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개정 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2007.12.21&gt;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을 다음과 같이 개정한다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제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30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조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(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창의적체험활동진흥법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)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학생들의 권리 신장과 교육권에 따라 창의적 체험활동을 지원 가능하도록 필요한 시책을 수립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·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실시하여야 한다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①(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직무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)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각 시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,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도 교육청은 창의체험자원지도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(CRM)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를 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개발 및 관리하여야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할 의무가 있다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각 시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,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도 교육청에 ‘창의체험자원지도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(CRM : Creative activity Resource Map-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다양한 창의적 체험활동이 이루어질 수 있도록 제공되는 지역 내 인적 물적 활용 자료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)’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의 마련을 권고하여 각 학교에 배부 및 홈페이지 기재 등 청소년들에게 창의적 체험활동 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정보를 </a:t>
            </a:r>
            <a:r>
              <a:rPr lang="ko-KR" altLang="en-US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제공 할 수 있도록 한다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②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지역사회를 기반으로 한 프로그램 마련 및 기업과의 연계를 촉진하여 창의적 체험활동을 활성화한다</a:t>
            </a:r>
            <a:r>
              <a:rPr lang="en-US" altLang="ko-KR" dirty="0">
                <a:latin typeface="HY나무L" pitchFamily="18" charset="-127"/>
                <a:ea typeface="HY나무L" pitchFamily="18" charset="-127"/>
                <a:cs typeface="함초롬돋움" pitchFamily="18" charset="-127"/>
              </a:rPr>
              <a:t>. </a:t>
            </a:r>
            <a:endParaRPr lang="ko-KR" altLang="en-US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9119" y="116632"/>
            <a:ext cx="35333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개정 법안</a:t>
            </a:r>
            <a:endParaRPr lang="en-US" altLang="ko-KR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34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앞</a:t>
            </a:r>
            <a:r>
              <a:rPr lang="ko-KR" altLang="en-US" dirty="0">
                <a:latin typeface="+mn-ea"/>
                <a:ea typeface="+mn-ea"/>
              </a:rPr>
              <a:t>으</a:t>
            </a:r>
            <a:r>
              <a:rPr lang="ko-KR" altLang="en-US" dirty="0" smtClean="0">
                <a:latin typeface="+mn-ea"/>
                <a:ea typeface="+mn-ea"/>
              </a:rPr>
              <a:t>로의 발전 방향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통합활동정보넷</a:t>
            </a:r>
            <a:r>
              <a:rPr lang="en-US" altLang="ko-KR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(</a:t>
            </a:r>
            <a:r>
              <a:rPr lang="en-US" altLang="ko-KR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  <a:hlinkClick r:id="rId2"/>
              </a:rPr>
              <a:t>http://www.crezone.net</a:t>
            </a:r>
            <a:r>
              <a:rPr lang="en-US" altLang="ko-KR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)</a:t>
            </a:r>
            <a:r>
              <a:rPr lang="ko-KR" altLang="en-US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을</a:t>
            </a: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각 학교 홈페이지에 </a:t>
            </a: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베너로 </a:t>
            </a:r>
            <a:r>
              <a:rPr lang="ko-KR" altLang="en-US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생성</a:t>
            </a:r>
            <a:r>
              <a:rPr lang="en-US" altLang="ko-KR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및 </a:t>
            </a:r>
            <a:r>
              <a:rPr lang="en-US" altLang="ko-KR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CRM</a:t>
            </a: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안내 팜플랫 배부</a:t>
            </a:r>
            <a:r>
              <a:rPr lang="en-US" altLang="ko-KR" sz="2700" dirty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700" dirty="0">
              <a:solidFill>
                <a:schemeClr val="tx1"/>
              </a:solidFill>
              <a:latin typeface="HY나무L" pitchFamily="18" charset="-127"/>
              <a:ea typeface="HY나무L" pitchFamily="18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700" dirty="0">
              <a:solidFill>
                <a:schemeClr val="tx1"/>
              </a:solidFill>
              <a:latin typeface="HY나무L" pitchFamily="18" charset="-127"/>
              <a:ea typeface="HY나무L" pitchFamily="18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700" dirty="0">
              <a:solidFill>
                <a:schemeClr val="tx1"/>
              </a:solidFill>
              <a:latin typeface="HY나무L" pitchFamily="18" charset="-127"/>
              <a:ea typeface="HY나무L" pitchFamily="18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창의적 체험활동 저개발지역에 관련 공무원 파견</a:t>
            </a:r>
            <a:r>
              <a:rPr lang="en-US" altLang="ko-KR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,</a:t>
            </a:r>
            <a:r>
              <a:rPr lang="ko-KR" altLang="en-US" sz="2700" dirty="0" smtClean="0">
                <a:solidFill>
                  <a:schemeClr val="tx1"/>
                </a:solidFill>
                <a:latin typeface="HY나무L" pitchFamily="18" charset="-127"/>
                <a:ea typeface="HY나무L" pitchFamily="18" charset="-127"/>
              </a:rPr>
              <a:t> 지역 문화 산업과 연계하여 프로그램 개발</a:t>
            </a:r>
            <a:endParaRPr lang="en-US" altLang="ko-KR" sz="2700" dirty="0" smtClean="0">
              <a:solidFill>
                <a:schemeClr val="tx1"/>
              </a:solidFill>
              <a:latin typeface="HY나무L" pitchFamily="18" charset="-127"/>
              <a:ea typeface="HY나무L" pitchFamily="18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dirty="0"/>
          </a:p>
          <a:p>
            <a:pPr marL="457200" indent="-457200">
              <a:buFont typeface="+mj-ea"/>
              <a:buAutoNum type="circleNumDbPlain"/>
            </a:pPr>
            <a:endParaRPr lang="en-US" altLang="ko-KR" dirty="0"/>
          </a:p>
          <a:p>
            <a:pPr marL="457200" indent="-457200">
              <a:buFont typeface="+mj-ea"/>
              <a:buAutoNum type="circleNumDbPlain"/>
            </a:pP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134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1689" y="2798231"/>
            <a:ext cx="6470404" cy="40324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1811787"/>
            <a:ext cx="5063669" cy="20458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bliqueBottom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ko-KR" altLang="en-US" sz="10000" b="1" cap="none" spc="0" dirty="0" smtClean="0">
                <a:ln w="50800"/>
                <a:solidFill>
                  <a:schemeClr val="accent3">
                    <a:lumMod val="50000"/>
                  </a:schemeClr>
                </a:solidFill>
                <a:effectLst/>
                <a:latin typeface="함초롬돋움" pitchFamily="18" charset="-127"/>
                <a:ea typeface="함초롬돋움" pitchFamily="18" charset="-127"/>
                <a:cs typeface="함초롬돋움" pitchFamily="18" charset="-127"/>
              </a:rPr>
              <a:t>감사합니다</a:t>
            </a:r>
            <a:endParaRPr lang="en-US" altLang="ko-KR" sz="10000" b="1" cap="none" spc="0" dirty="0">
              <a:ln w="50800"/>
              <a:solidFill>
                <a:schemeClr val="accent3">
                  <a:lumMod val="50000"/>
                </a:schemeClr>
              </a:solidFill>
              <a:effectLst/>
              <a:latin typeface="함초롬돋움" pitchFamily="18" charset="-127"/>
              <a:ea typeface="함초롬돋움" pitchFamily="18" charset="-127"/>
              <a:cs typeface="함초롬돋움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33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973</TotalTime>
  <Words>181</Words>
  <Application>Microsoft Office PowerPoint</Application>
  <PresentationFormat>화면 슬라이드 쇼(4:3)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Executive</vt:lpstr>
      <vt:lpstr>청소년창의적체험활동 관련 법안에 대한 청원</vt:lpstr>
      <vt:lpstr>슬라이드 2</vt:lpstr>
      <vt:lpstr>슬라이드 3</vt:lpstr>
      <vt:lpstr>강원도 인제의 CRM</vt:lpstr>
      <vt:lpstr>슬라이드 5</vt:lpstr>
      <vt:lpstr>슬라이드 6</vt:lpstr>
      <vt:lpstr>앞으로의 발전 방향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청소년창의적체험활동 관련 법안에 대한 청원</dc:title>
  <dc:creator>SENS</dc:creator>
  <cp:lastModifiedBy>user</cp:lastModifiedBy>
  <cp:revision>34</cp:revision>
  <dcterms:created xsi:type="dcterms:W3CDTF">2012-07-27T05:13:51Z</dcterms:created>
  <dcterms:modified xsi:type="dcterms:W3CDTF">2012-07-28T01:11:38Z</dcterms:modified>
</cp:coreProperties>
</file>