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0" r:id="rId3"/>
    <p:sldId id="292" r:id="rId4"/>
    <p:sldId id="283" r:id="rId5"/>
    <p:sldId id="257" r:id="rId6"/>
    <p:sldId id="261" r:id="rId7"/>
    <p:sldId id="274" r:id="rId8"/>
    <p:sldId id="284" r:id="rId9"/>
    <p:sldId id="275" r:id="rId10"/>
    <p:sldId id="289" r:id="rId11"/>
    <p:sldId id="282" r:id="rId12"/>
    <p:sldId id="293" r:id="rId13"/>
    <p:sldId id="285" r:id="rId14"/>
    <p:sldId id="281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어두운 스타일 1 - 강조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3594" autoAdjust="0"/>
  </p:normalViewPr>
  <p:slideViewPr>
    <p:cSldViewPr>
      <p:cViewPr varScale="1">
        <p:scale>
          <a:sx n="65" d="100"/>
          <a:sy n="65" d="100"/>
        </p:scale>
        <p:origin x="-12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B204-EC22-48FD-B4FC-7A33ACEF5EDD}" type="datetimeFigureOut">
              <a:rPr lang="ko-KR" altLang="en-US" smtClean="0"/>
              <a:pPr/>
              <a:t>2012-07-28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7523-4F71-45ED-904E-8B07B1269C3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B204-EC22-48FD-B4FC-7A33ACEF5EDD}" type="datetimeFigureOut">
              <a:rPr lang="ko-KR" altLang="en-US" smtClean="0"/>
              <a:pPr/>
              <a:t>2012-07-28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7523-4F71-45ED-904E-8B07B1269C3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B204-EC22-48FD-B4FC-7A33ACEF5EDD}" type="datetimeFigureOut">
              <a:rPr lang="ko-KR" altLang="en-US" smtClean="0"/>
              <a:pPr/>
              <a:t>2012-07-28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7523-4F71-45ED-904E-8B07B1269C3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B204-EC22-48FD-B4FC-7A33ACEF5EDD}" type="datetimeFigureOut">
              <a:rPr lang="ko-KR" altLang="en-US" smtClean="0"/>
              <a:pPr/>
              <a:t>2012-07-28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7523-4F71-45ED-904E-8B07B1269C3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B204-EC22-48FD-B4FC-7A33ACEF5EDD}" type="datetimeFigureOut">
              <a:rPr lang="ko-KR" altLang="en-US" smtClean="0"/>
              <a:pPr/>
              <a:t>2012-07-28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7523-4F71-45ED-904E-8B07B1269C3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B204-EC22-48FD-B4FC-7A33ACEF5EDD}" type="datetimeFigureOut">
              <a:rPr lang="ko-KR" altLang="en-US" smtClean="0"/>
              <a:pPr/>
              <a:t>2012-07-28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7523-4F71-45ED-904E-8B07B1269C3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B204-EC22-48FD-B4FC-7A33ACEF5EDD}" type="datetimeFigureOut">
              <a:rPr lang="ko-KR" altLang="en-US" smtClean="0"/>
              <a:pPr/>
              <a:t>2012-07-28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7523-4F71-45ED-904E-8B07B1269C3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B204-EC22-48FD-B4FC-7A33ACEF5EDD}" type="datetimeFigureOut">
              <a:rPr lang="ko-KR" altLang="en-US" smtClean="0"/>
              <a:pPr/>
              <a:t>2012-07-28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7523-4F71-45ED-904E-8B07B1269C3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B204-EC22-48FD-B4FC-7A33ACEF5EDD}" type="datetimeFigureOut">
              <a:rPr lang="ko-KR" altLang="en-US" smtClean="0"/>
              <a:pPr/>
              <a:t>2012-07-28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7523-4F71-45ED-904E-8B07B1269C3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B204-EC22-48FD-B4FC-7A33ACEF5EDD}" type="datetimeFigureOut">
              <a:rPr lang="ko-KR" altLang="en-US" smtClean="0"/>
              <a:pPr/>
              <a:t>2012-07-28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7523-4F71-45ED-904E-8B07B1269C3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B204-EC22-48FD-B4FC-7A33ACEF5EDD}" type="datetimeFigureOut">
              <a:rPr lang="ko-KR" altLang="en-US" smtClean="0"/>
              <a:pPr/>
              <a:t>2012-07-28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7523-4F71-45ED-904E-8B07B1269C3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2B204-EC22-48FD-B4FC-7A33ACEF5EDD}" type="datetimeFigureOut">
              <a:rPr lang="ko-KR" altLang="en-US" smtClean="0"/>
              <a:pPr/>
              <a:t>2012-07-28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57523-4F71-45ED-904E-8B07B1269C3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396552" y="1052736"/>
            <a:ext cx="9900592" cy="2046089"/>
          </a:xfrm>
          <a:noFill/>
        </p:spPr>
        <p:txBody>
          <a:bodyPr>
            <a:normAutofit/>
          </a:bodyPr>
          <a:lstStyle/>
          <a:p>
            <a:r>
              <a:rPr lang="en-US" altLang="ko-KR" sz="60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RIGHTS</a:t>
            </a:r>
            <a:r>
              <a:rPr lang="en-US" altLang="ko-KR" sz="60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altLang="ko-KR" sz="60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OF</a:t>
            </a:r>
            <a:r>
              <a:rPr lang="en-US" altLang="ko-KR" sz="48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altLang="ko-KR" sz="72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PUBLICITY</a:t>
            </a:r>
            <a:r>
              <a:rPr lang="en-US" altLang="ko-KR" sz="3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ko-KR" altLang="en-US" sz="36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071670" y="4143380"/>
            <a:ext cx="6699270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ko-KR" altLang="en-US" sz="4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국제 협력 </a:t>
            </a:r>
            <a:r>
              <a:rPr lang="ko-KR" altLang="en-US" sz="4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위원회</a:t>
            </a:r>
            <a:endParaRPr lang="en-US" altLang="ko-KR" sz="48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유희성</a:t>
            </a:r>
            <a:r>
              <a:rPr lang="en-US" altLang="ko-KR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ko-KR" alt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김효진</a:t>
            </a:r>
            <a:r>
              <a:rPr lang="en-US" altLang="ko-KR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ko-KR" alt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곽상은</a:t>
            </a:r>
            <a:r>
              <a:rPr lang="en-US" altLang="ko-KR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ko-KR" altLang="en-US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김민송</a:t>
            </a:r>
            <a:r>
              <a:rPr lang="en-US" altLang="ko-KR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ko-KR" alt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신수진</a:t>
            </a:r>
            <a:endParaRPr lang="en-US" altLang="ko-KR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김혜윤</a:t>
            </a:r>
            <a:r>
              <a:rPr lang="en-US" altLang="ko-KR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ko-KR" alt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홍정아</a:t>
            </a:r>
            <a:r>
              <a:rPr lang="en-US" altLang="ko-KR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ko-KR" alt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남궁유진</a:t>
            </a:r>
            <a:r>
              <a:rPr lang="en-US" altLang="ko-KR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ko-KR" alt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나고은</a:t>
            </a:r>
            <a:r>
              <a:rPr lang="en-US" altLang="ko-KR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ko-KR" alt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spc="50" dirty="0" smtClean="0">
                <a:ln w="127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현행법과 개정법 비교 </a:t>
            </a:r>
            <a:r>
              <a:rPr lang="en-US" altLang="ko-KR" sz="3600" b="1" spc="50" dirty="0" smtClean="0">
                <a:ln w="127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</a:t>
            </a:r>
            <a:r>
              <a:rPr lang="ko-KR" altLang="en-US" sz="3600" b="1" spc="50" dirty="0" smtClean="0">
                <a:ln w="127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참고</a:t>
            </a:r>
            <a:r>
              <a:rPr lang="en-US" altLang="ko-KR" sz="3600" b="1" spc="50" dirty="0" smtClean="0">
                <a:ln w="127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</a:t>
            </a:r>
            <a:endParaRPr lang="ko-KR" altLang="en-US" sz="3600" dirty="0">
              <a:ln w="127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55576" y="1628800"/>
            <a:ext cx="8229600" cy="4497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저작권법 제 </a:t>
            </a:r>
            <a:r>
              <a:rPr lang="en-US" altLang="ko-K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ko-KR" alt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절 실연자의 권리 </a:t>
            </a:r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하위항목인</a:t>
            </a:r>
            <a:endParaRPr lang="en-US" altLang="ko-KR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제 </a:t>
            </a: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66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조</a:t>
            </a: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~ 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제 </a:t>
            </a: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74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조 명시 후</a:t>
            </a: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ko-KR" alt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퍼블리시티권</a:t>
            </a:r>
            <a:r>
              <a:rPr lang="ko-KR" alt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개념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제 </a:t>
            </a: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75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조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로</a:t>
            </a: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추가개정</a:t>
            </a:r>
            <a:endParaRPr lang="en-US" altLang="ko-K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더불어</a:t>
            </a: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제 </a:t>
            </a: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76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조에 </a:t>
            </a:r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</a:t>
            </a:r>
            <a:r>
              <a:rPr lang="ko-KR" alt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퍼블리시티권</a:t>
            </a:r>
            <a:r>
              <a:rPr lang="ko-KR" alt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보상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추가개정</a:t>
            </a:r>
            <a:endParaRPr lang="en-US" altLang="ko-K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자연스럽게</a:t>
            </a: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현행법의 </a:t>
            </a: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75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조는 </a:t>
            </a: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77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조로</a:t>
            </a: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76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조는 </a:t>
            </a: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78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조로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밀림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514350" indent="-514350"/>
            <a:endParaRPr lang="en-US" altLang="ko-KR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67544" y="332656"/>
          <a:ext cx="8229600" cy="60486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64496"/>
                <a:gridCol w="3765104"/>
              </a:tblGrid>
              <a:tr h="40717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현행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개정문</a:t>
                      </a:r>
                      <a:endParaRPr lang="ko-KR" altLang="en-US" dirty="0"/>
                    </a:p>
                  </a:txBody>
                  <a:tcPr/>
                </a:tc>
              </a:tr>
              <a:tr h="5641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b="1" kern="1200" dirty="0" smtClean="0"/>
                        <a:t>제</a:t>
                      </a:r>
                      <a:r>
                        <a:rPr lang="en-US" altLang="ko-KR" sz="2400" b="1" kern="1200" dirty="0" smtClean="0"/>
                        <a:t>2</a:t>
                      </a:r>
                      <a:r>
                        <a:rPr lang="ko-KR" altLang="en-US" sz="2400" b="1" kern="1200" dirty="0" smtClean="0"/>
                        <a:t>절 실연자의 권리</a:t>
                      </a:r>
                      <a:endParaRPr lang="en-US" altLang="ko-KR" sz="2400" b="1" kern="1200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kern="1200" dirty="0" smtClean="0"/>
                        <a:t>제 </a:t>
                      </a:r>
                      <a:r>
                        <a:rPr lang="en-US" altLang="ko-KR" sz="2000" kern="1200" dirty="0" smtClean="0"/>
                        <a:t>66</a:t>
                      </a:r>
                      <a:r>
                        <a:rPr lang="ko-KR" altLang="en-US" sz="2000" kern="1200" dirty="0" smtClean="0"/>
                        <a:t>조 </a:t>
                      </a:r>
                      <a:r>
                        <a:rPr lang="en-US" altLang="ko-KR" sz="2000" kern="1200" dirty="0" smtClean="0"/>
                        <a:t>– </a:t>
                      </a:r>
                      <a:r>
                        <a:rPr lang="ko-KR" altLang="en-US" sz="2000" kern="1200" dirty="0" smtClean="0"/>
                        <a:t>제  </a:t>
                      </a:r>
                      <a:r>
                        <a:rPr lang="en-US" altLang="ko-KR" sz="2000" kern="1200" dirty="0" smtClean="0"/>
                        <a:t>74</a:t>
                      </a:r>
                      <a:r>
                        <a:rPr lang="ko-KR" altLang="en-US" sz="2000" kern="1200" dirty="0" smtClean="0"/>
                        <a:t>조</a:t>
                      </a:r>
                      <a:endParaRPr lang="en-US" altLang="ko-KR" sz="2000" kern="1200" dirty="0" smtClean="0"/>
                    </a:p>
                    <a:p>
                      <a:pPr algn="ctr"/>
                      <a:r>
                        <a:rPr lang="en-US" altLang="ko-KR" sz="1800" kern="1200" dirty="0" smtClean="0">
                          <a:sym typeface="Wingdings" pitchFamily="2" charset="2"/>
                        </a:rPr>
                        <a:t>&lt;- - - - - - - - - - - - -</a:t>
                      </a:r>
                      <a:r>
                        <a:rPr lang="en-US" altLang="ko-KR" sz="1800" kern="1200" baseline="0" dirty="0" smtClean="0">
                          <a:sym typeface="Wingdings" pitchFamily="2" charset="2"/>
                        </a:rPr>
                        <a:t> - - -  - - &lt;1&gt;</a:t>
                      </a:r>
                    </a:p>
                    <a:p>
                      <a:pPr algn="ctr"/>
                      <a:r>
                        <a:rPr lang="en-US" altLang="ko-KR" sz="1800" kern="1200" dirty="0" smtClean="0"/>
                        <a:t>&lt;</a:t>
                      </a:r>
                      <a:r>
                        <a:rPr lang="en-US" altLang="ko-KR" sz="1800" kern="1200" baseline="0" dirty="0" smtClean="0"/>
                        <a:t> - - - - - - - - - - - - - - - - - - - -&lt;2&gt;</a:t>
                      </a:r>
                      <a:endParaRPr lang="en-US" altLang="ko-KR" sz="1800" kern="1200" dirty="0" smtClean="0"/>
                    </a:p>
                    <a:p>
                      <a:pPr algn="ctr"/>
                      <a:r>
                        <a:rPr lang="ko-KR" altLang="en-US" sz="2000" kern="1200" dirty="0" smtClean="0"/>
                        <a:t>제</a:t>
                      </a:r>
                      <a:r>
                        <a:rPr lang="en-US" altLang="ko-KR" sz="2000" kern="1200" dirty="0" smtClean="0"/>
                        <a:t>75</a:t>
                      </a:r>
                      <a:r>
                        <a:rPr lang="ko-KR" altLang="en-US" sz="2000" kern="1200" dirty="0" smtClean="0"/>
                        <a:t>조 </a:t>
                      </a:r>
                      <a:r>
                        <a:rPr lang="en-US" altLang="ko-KR" sz="1400" kern="1200" dirty="0" smtClean="0"/>
                        <a:t>(-&gt;</a:t>
                      </a:r>
                      <a:r>
                        <a:rPr lang="ko-KR" altLang="en-US" sz="1400" kern="1200" dirty="0" smtClean="0"/>
                        <a:t>제</a:t>
                      </a:r>
                      <a:r>
                        <a:rPr lang="en-US" altLang="ko-KR" sz="1400" kern="1200" dirty="0" smtClean="0"/>
                        <a:t>77</a:t>
                      </a:r>
                      <a:r>
                        <a:rPr lang="ko-KR" altLang="en-US" sz="1400" kern="1200" dirty="0" smtClean="0"/>
                        <a:t>조</a:t>
                      </a:r>
                      <a:r>
                        <a:rPr lang="en-US" altLang="ko-KR" sz="1400" kern="1200" dirty="0" smtClean="0"/>
                        <a:t>)</a:t>
                      </a:r>
                      <a:endParaRPr lang="en-US" altLang="ko-KR" sz="2000" kern="1200" dirty="0" smtClean="0"/>
                    </a:p>
                    <a:p>
                      <a:pPr algn="ctr"/>
                      <a:r>
                        <a:rPr lang="en-US" altLang="ko-KR" sz="1500" kern="1200" dirty="0" smtClean="0"/>
                        <a:t>(</a:t>
                      </a:r>
                      <a:r>
                        <a:rPr lang="ko-KR" altLang="en-US" sz="1500" kern="1200" dirty="0" smtClean="0"/>
                        <a:t>방송사업자의 </a:t>
                      </a:r>
                      <a:r>
                        <a:rPr lang="ko-KR" altLang="en-US" sz="1500" kern="1200" dirty="0" err="1" smtClean="0"/>
                        <a:t>실연자에</a:t>
                      </a:r>
                      <a:r>
                        <a:rPr lang="ko-KR" altLang="en-US" sz="1500" kern="1200" dirty="0" smtClean="0"/>
                        <a:t> 대한 보상</a:t>
                      </a:r>
                      <a:r>
                        <a:rPr lang="en-US" altLang="ko-KR" sz="1500" kern="1200" dirty="0" smtClean="0"/>
                        <a:t>)</a:t>
                      </a:r>
                    </a:p>
                    <a:p>
                      <a:pPr algn="l"/>
                      <a:r>
                        <a:rPr lang="en-US" altLang="ko-KR" sz="1500" kern="1200" dirty="0" smtClean="0"/>
                        <a:t>  ① </a:t>
                      </a:r>
                      <a:r>
                        <a:rPr lang="ko-KR" altLang="en-US" sz="1500" kern="1200" dirty="0" smtClean="0"/>
                        <a:t>방송사업자가 실연이 녹음된 판매용 음반을 사용하여 방송하는 경우에는 상당한 보상금을 그 </a:t>
                      </a:r>
                      <a:r>
                        <a:rPr lang="ko-KR" altLang="en-US" sz="1500" kern="1200" dirty="0" err="1" smtClean="0"/>
                        <a:t>실연자에게</a:t>
                      </a:r>
                      <a:r>
                        <a:rPr lang="ko-KR" altLang="en-US" sz="1500" kern="1200" dirty="0" smtClean="0"/>
                        <a:t> 지급하여야 한다</a:t>
                      </a:r>
                      <a:r>
                        <a:rPr lang="en-US" altLang="ko-KR" sz="1500" kern="1200" dirty="0" smtClean="0"/>
                        <a:t>. </a:t>
                      </a:r>
                      <a:r>
                        <a:rPr lang="ko-KR" altLang="en-US" sz="1500" kern="1200" dirty="0" smtClean="0"/>
                        <a:t>다만</a:t>
                      </a:r>
                      <a:r>
                        <a:rPr lang="en-US" altLang="ko-KR" sz="1500" kern="1200" dirty="0" smtClean="0"/>
                        <a:t>, </a:t>
                      </a:r>
                      <a:r>
                        <a:rPr lang="ko-KR" altLang="en-US" sz="1500" kern="1200" dirty="0" smtClean="0"/>
                        <a:t>실연자가 외국인인 경우에 그 외국에서 대한민국 국민인 </a:t>
                      </a:r>
                      <a:r>
                        <a:rPr lang="ko-KR" altLang="en-US" sz="1500" kern="1200" dirty="0" err="1" smtClean="0"/>
                        <a:t>실연자에게</a:t>
                      </a:r>
                      <a:r>
                        <a:rPr lang="ko-KR" altLang="en-US" sz="1500" kern="1200" dirty="0" smtClean="0"/>
                        <a:t> 이 항의 규정에 따른 보상금을 인정하지 아니하는 때에는 그러하지 아니하다</a:t>
                      </a:r>
                      <a:r>
                        <a:rPr lang="en-US" altLang="ko-KR" sz="1500" kern="1200" dirty="0" smtClean="0"/>
                        <a:t>.</a:t>
                      </a:r>
                    </a:p>
                    <a:p>
                      <a:pPr algn="l"/>
                      <a:r>
                        <a:rPr lang="en-US" altLang="ko-KR" sz="1500" kern="1200" dirty="0" smtClean="0"/>
                        <a:t> ②</a:t>
                      </a:r>
                      <a:r>
                        <a:rPr lang="ko-KR" altLang="en-US" sz="1500" kern="1200" dirty="0" smtClean="0"/>
                        <a:t>제</a:t>
                      </a:r>
                      <a:r>
                        <a:rPr lang="en-US" altLang="ko-KR" sz="1500" kern="1200" dirty="0" smtClean="0"/>
                        <a:t>25</a:t>
                      </a:r>
                      <a:r>
                        <a:rPr lang="ko-KR" altLang="en-US" sz="1500" kern="1200" dirty="0" smtClean="0"/>
                        <a:t>조제</a:t>
                      </a:r>
                      <a:r>
                        <a:rPr lang="en-US" altLang="ko-KR" sz="1500" kern="1200" dirty="0" smtClean="0"/>
                        <a:t>5</a:t>
                      </a:r>
                      <a:r>
                        <a:rPr lang="ko-KR" altLang="en-US" sz="1500" kern="1200" dirty="0" smtClean="0"/>
                        <a:t>항 내지 제</a:t>
                      </a:r>
                      <a:r>
                        <a:rPr lang="en-US" altLang="ko-KR" sz="1500" kern="1200" dirty="0" smtClean="0"/>
                        <a:t>9</a:t>
                      </a:r>
                      <a:r>
                        <a:rPr lang="ko-KR" altLang="en-US" sz="1500" kern="1200" dirty="0" smtClean="0"/>
                        <a:t>항의 규정은 제</a:t>
                      </a:r>
                      <a:r>
                        <a:rPr lang="en-US" altLang="ko-KR" sz="1500" kern="1200" dirty="0" smtClean="0"/>
                        <a:t>1</a:t>
                      </a:r>
                      <a:r>
                        <a:rPr lang="ko-KR" altLang="en-US" sz="1500" kern="1200" dirty="0" smtClean="0"/>
                        <a:t>항의 규정에 따른 보상금의 지급 등에 관하여 준용한다</a:t>
                      </a:r>
                      <a:r>
                        <a:rPr lang="en-US" altLang="ko-KR" sz="1500" kern="1200" dirty="0" smtClean="0"/>
                        <a:t>.</a:t>
                      </a:r>
                    </a:p>
                    <a:p>
                      <a:pPr algn="l"/>
                      <a:r>
                        <a:rPr lang="en-US" altLang="ko-KR" sz="1500" kern="1200" dirty="0" smtClean="0"/>
                        <a:t> ③</a:t>
                      </a:r>
                      <a:r>
                        <a:rPr lang="ko-KR" altLang="en-US" sz="1500" kern="1200" dirty="0" smtClean="0"/>
                        <a:t>제</a:t>
                      </a:r>
                      <a:r>
                        <a:rPr lang="en-US" altLang="ko-KR" sz="1500" kern="1200" dirty="0" smtClean="0"/>
                        <a:t>2</a:t>
                      </a:r>
                      <a:r>
                        <a:rPr lang="ko-KR" altLang="en-US" sz="1500" kern="1200" dirty="0" smtClean="0"/>
                        <a:t>항의 규정에 따른 단체가 </a:t>
                      </a:r>
                      <a:r>
                        <a:rPr lang="ko-KR" altLang="en-US" sz="1500" kern="1200" dirty="0" err="1" smtClean="0"/>
                        <a:t>보상권리자를</a:t>
                      </a:r>
                      <a:r>
                        <a:rPr lang="ko-KR" altLang="en-US" sz="1500" kern="1200" dirty="0" smtClean="0"/>
                        <a:t> 위하여 청구할 수 있는 보상금의 금액은 매년 그 단체와 방송사업자가 협의하여 정한다</a:t>
                      </a:r>
                      <a:r>
                        <a:rPr lang="en-US" altLang="ko-KR" sz="1500" kern="1200" dirty="0" smtClean="0"/>
                        <a:t>.</a:t>
                      </a:r>
                    </a:p>
                    <a:p>
                      <a:pPr algn="l"/>
                      <a:r>
                        <a:rPr lang="en-US" altLang="ko-KR" sz="1500" kern="1200" dirty="0" smtClean="0"/>
                        <a:t> ④</a:t>
                      </a:r>
                      <a:r>
                        <a:rPr lang="ko-KR" altLang="en-US" sz="1500" kern="1200" dirty="0" smtClean="0"/>
                        <a:t>제</a:t>
                      </a:r>
                      <a:r>
                        <a:rPr lang="en-US" altLang="ko-KR" sz="1500" kern="1200" dirty="0" smtClean="0"/>
                        <a:t>3</a:t>
                      </a:r>
                      <a:r>
                        <a:rPr lang="ko-KR" altLang="en-US" sz="1500" kern="1200" dirty="0" smtClean="0"/>
                        <a:t>항에 따른 협의가 성립되지 아니하는 경우에 그 단체 또는 방송사업자는 대통령령으로 정하는 바에 따라 제</a:t>
                      </a:r>
                      <a:r>
                        <a:rPr lang="en-US" altLang="ko-KR" sz="1500" kern="1200" dirty="0" smtClean="0"/>
                        <a:t>112</a:t>
                      </a:r>
                      <a:r>
                        <a:rPr lang="ko-KR" altLang="en-US" sz="1500" kern="1200" dirty="0" smtClean="0"/>
                        <a:t>조에 따른 한국저작권위원회에 조정을 신청할 수 있다</a:t>
                      </a:r>
                      <a:r>
                        <a:rPr lang="en-US" altLang="ko-KR" sz="1500" kern="1200" dirty="0" smtClean="0"/>
                        <a:t>. </a:t>
                      </a:r>
                      <a:endParaRPr lang="en-US" altLang="ko-KR" sz="1800" kern="1200" dirty="0" smtClean="0"/>
                    </a:p>
                    <a:p>
                      <a:pPr algn="r"/>
                      <a:r>
                        <a:rPr lang="en-US" altLang="ko-KR" sz="1500" kern="1200" dirty="0" smtClean="0"/>
                        <a:t>&lt;</a:t>
                      </a:r>
                      <a:r>
                        <a:rPr lang="ko-KR" altLang="en-US" sz="1500" kern="1200" dirty="0" smtClean="0"/>
                        <a:t>개정</a:t>
                      </a:r>
                      <a:r>
                        <a:rPr lang="en-US" altLang="ko-KR" sz="1500" kern="1200" dirty="0" smtClean="0"/>
                        <a:t>2009.4.22&gt;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800" kern="1200" dirty="0" smtClean="0"/>
                    </a:p>
                    <a:p>
                      <a:pPr algn="ctr"/>
                      <a:endParaRPr lang="en-US" altLang="ko-KR" sz="1800" u="sng" kern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altLang="ko-KR" sz="1800" u="sng" kern="1200" dirty="0" smtClean="0">
                          <a:solidFill>
                            <a:srgbClr val="FF0000"/>
                          </a:solidFill>
                        </a:rPr>
                        <a:t>&lt;1&gt;</a:t>
                      </a:r>
                    </a:p>
                    <a:p>
                      <a:pPr algn="ctr"/>
                      <a:r>
                        <a:rPr lang="ko-KR" altLang="en-US" sz="2000" b="1" u="sng" kern="1200" dirty="0" smtClean="0">
                          <a:solidFill>
                            <a:srgbClr val="FF0000"/>
                          </a:solidFill>
                        </a:rPr>
                        <a:t>제 </a:t>
                      </a:r>
                      <a:r>
                        <a:rPr lang="en-US" altLang="ko-KR" sz="2000" b="1" u="sng" kern="1200" dirty="0" smtClean="0">
                          <a:solidFill>
                            <a:srgbClr val="FF0000"/>
                          </a:solidFill>
                        </a:rPr>
                        <a:t>75</a:t>
                      </a:r>
                      <a:r>
                        <a:rPr lang="ko-KR" altLang="en-US" sz="2000" b="1" u="sng" kern="1200" dirty="0" smtClean="0">
                          <a:solidFill>
                            <a:srgbClr val="FF0000"/>
                          </a:solidFill>
                        </a:rPr>
                        <a:t>조</a:t>
                      </a:r>
                      <a:endParaRPr lang="en-US" altLang="ko-KR" sz="2000" b="1" u="sng" kern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altLang="ko-KR" sz="1800" u="sng" kern="120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ko-KR" altLang="en-US" sz="1800" u="sng" kern="1200" dirty="0" smtClean="0">
                          <a:solidFill>
                            <a:srgbClr val="FF0000"/>
                          </a:solidFill>
                        </a:rPr>
                        <a:t>초상 사용권</a:t>
                      </a:r>
                      <a:r>
                        <a:rPr lang="en-US" altLang="ko-KR" sz="1800" u="sng" kern="1200" dirty="0" smtClean="0">
                          <a:solidFill>
                            <a:srgbClr val="FF0000"/>
                          </a:solidFill>
                        </a:rPr>
                        <a:t>) </a:t>
                      </a:r>
                    </a:p>
                    <a:p>
                      <a:pPr algn="ctr"/>
                      <a:r>
                        <a:rPr lang="ko-KR" altLang="en-US" sz="1800" u="sng" kern="1200" dirty="0" err="1" smtClean="0">
                          <a:solidFill>
                            <a:srgbClr val="FF0000"/>
                          </a:solidFill>
                        </a:rPr>
                        <a:t>실연자는</a:t>
                      </a:r>
                      <a:r>
                        <a:rPr lang="ko-KR" altLang="en-US" sz="1800" u="sng" kern="1200" dirty="0" smtClean="0">
                          <a:solidFill>
                            <a:srgbClr val="FF0000"/>
                          </a:solidFill>
                        </a:rPr>
                        <a:t> 그의 초상과 성명을 상업적으로 침해 당했을 때 그에 대해 이의를 제기할 권리를 가진다</a:t>
                      </a:r>
                      <a:r>
                        <a:rPr lang="en-US" altLang="ko-KR" sz="1800" u="sng" kern="1200" dirty="0" smtClean="0">
                          <a:solidFill>
                            <a:srgbClr val="FF0000"/>
                          </a:solidFill>
                        </a:rPr>
                        <a:t>. </a:t>
                      </a:r>
                    </a:p>
                    <a:p>
                      <a:pPr algn="ctr"/>
                      <a:r>
                        <a:rPr lang="en-US" altLang="ko-KR" sz="1800" u="sng" kern="120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ko-KR" altLang="en-US" sz="1800" u="sng" kern="1200" dirty="0" smtClean="0">
                          <a:solidFill>
                            <a:srgbClr val="FF0000"/>
                          </a:solidFill>
                        </a:rPr>
                        <a:t>추가개정</a:t>
                      </a:r>
                      <a:r>
                        <a:rPr lang="en-US" altLang="ko-KR" sz="1800" u="sng" kern="12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en-US" altLang="ko-KR" sz="1800" kern="1200" dirty="0" smtClean="0"/>
                        <a:t> </a:t>
                      </a:r>
                      <a:endParaRPr lang="ko-KR" altLang="en-US" sz="1800" u="sng" kern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altLang="ko-KR" sz="1800" u="sng" kern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altLang="ko-KR" sz="1800" u="sng" kern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altLang="ko-KR" sz="1800" u="sng" kern="1200" dirty="0" smtClean="0">
                          <a:solidFill>
                            <a:srgbClr val="FF0000"/>
                          </a:solidFill>
                        </a:rPr>
                        <a:t>&lt;2&gt;</a:t>
                      </a:r>
                    </a:p>
                    <a:p>
                      <a:pPr algn="ctr"/>
                      <a:r>
                        <a:rPr lang="ko-KR" altLang="en-US" sz="2000" b="1" u="sng" kern="1200" dirty="0" smtClean="0">
                          <a:solidFill>
                            <a:srgbClr val="FF0000"/>
                          </a:solidFill>
                        </a:rPr>
                        <a:t>제 </a:t>
                      </a:r>
                      <a:r>
                        <a:rPr lang="en-US" altLang="ko-KR" sz="2000" b="1" u="sng" kern="1200" dirty="0" smtClean="0">
                          <a:solidFill>
                            <a:srgbClr val="FF0000"/>
                          </a:solidFill>
                        </a:rPr>
                        <a:t>76</a:t>
                      </a:r>
                      <a:r>
                        <a:rPr lang="ko-KR" altLang="en-US" sz="2000" b="1" u="sng" kern="1200" dirty="0" smtClean="0">
                          <a:solidFill>
                            <a:srgbClr val="FF0000"/>
                          </a:solidFill>
                        </a:rPr>
                        <a:t>조</a:t>
                      </a:r>
                      <a:endParaRPr lang="en-US" altLang="ko-KR" sz="2000" b="1" u="sng" kern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ko-KR" altLang="en-US" sz="1800" u="sng" kern="1200" dirty="0" smtClean="0">
                          <a:solidFill>
                            <a:srgbClr val="FF0000"/>
                          </a:solidFill>
                        </a:rPr>
                        <a:t> 제 </a:t>
                      </a:r>
                      <a:r>
                        <a:rPr lang="en-US" altLang="ko-KR" sz="1800" u="sng" kern="1200" dirty="0" smtClean="0">
                          <a:solidFill>
                            <a:srgbClr val="FF0000"/>
                          </a:solidFill>
                        </a:rPr>
                        <a:t>75</a:t>
                      </a:r>
                      <a:r>
                        <a:rPr lang="ko-KR" altLang="en-US" sz="1800" u="sng" kern="1200" dirty="0" smtClean="0">
                          <a:solidFill>
                            <a:srgbClr val="FF0000"/>
                          </a:solidFill>
                        </a:rPr>
                        <a:t>조에 의거하여 초상 사용권이 그의 동의 없이 상업적으로 이용되었을 때 수익 한도 내에서 피해자가 청구할 수 있도록 한다</a:t>
                      </a:r>
                      <a:r>
                        <a:rPr lang="en-US" altLang="ko-KR" sz="1800" u="sng" kern="120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altLang="ko-KR" sz="1800" u="sng" kern="120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ko-KR" altLang="en-US" sz="1800" u="sng" kern="1200" dirty="0" smtClean="0">
                          <a:solidFill>
                            <a:srgbClr val="FF0000"/>
                          </a:solidFill>
                        </a:rPr>
                        <a:t>추가개정</a:t>
                      </a:r>
                      <a:r>
                        <a:rPr lang="en-US" altLang="ko-KR" sz="1800" u="sng" kern="12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ko-KR" altLang="en-US" sz="1800" u="sng" kern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ko-KR" altLang="en-US" b="1" spc="5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애매모호한 범위의 단어</a:t>
            </a:r>
            <a:endParaRPr lang="ko-KR" altLang="en-US" dirty="0">
              <a:ln w="127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0324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o-KR" altLang="en-US" sz="8000" b="1" dirty="0" err="1" smtClean="0">
                <a:solidFill>
                  <a:schemeClr val="accent6"/>
                </a:solidFill>
              </a:rPr>
              <a:t>실연자</a:t>
            </a:r>
            <a:r>
              <a:rPr lang="en-US" altLang="ko-KR" sz="8000" b="1" dirty="0" smtClean="0">
                <a:solidFill>
                  <a:srgbClr val="FFCCFF"/>
                </a:solidFill>
              </a:rPr>
              <a:t> </a:t>
            </a:r>
            <a:endParaRPr lang="en-US" altLang="ko-KR" sz="2000" b="1" dirty="0" smtClean="0">
              <a:solidFill>
                <a:srgbClr val="FFCCFF"/>
              </a:solidFill>
            </a:endParaRPr>
          </a:p>
          <a:p>
            <a:endParaRPr lang="en-US" altLang="ko-KR" sz="2400" dirty="0" smtClean="0">
              <a:solidFill>
                <a:srgbClr val="FFFF00"/>
              </a:solidFill>
            </a:endParaRPr>
          </a:p>
          <a:p>
            <a:r>
              <a:rPr lang="ko-KR" altLang="en-US" sz="2400" dirty="0" smtClean="0">
                <a:solidFill>
                  <a:srgbClr val="FFFF00"/>
                </a:solidFill>
              </a:rPr>
              <a:t>실연</a:t>
            </a:r>
            <a:r>
              <a:rPr lang="ko-KR" altLang="en-US" sz="2000" dirty="0" smtClean="0">
                <a:solidFill>
                  <a:schemeClr val="bg1"/>
                </a:solidFill>
              </a:rPr>
              <a:t>이란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rgbClr val="FFFF00"/>
                </a:solidFill>
              </a:rPr>
              <a:t>저작물을 연기</a:t>
            </a:r>
            <a:r>
              <a:rPr lang="en-US" altLang="ko-KR" sz="2400" dirty="0" smtClean="0">
                <a:solidFill>
                  <a:srgbClr val="FFFF00"/>
                </a:solidFill>
              </a:rPr>
              <a:t>,</a:t>
            </a:r>
            <a:r>
              <a:rPr lang="ko-KR" altLang="en-US" sz="2400" dirty="0" smtClean="0">
                <a:solidFill>
                  <a:srgbClr val="FFFF00"/>
                </a:solidFill>
              </a:rPr>
              <a:t>무용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</a:rPr>
              <a:t>연주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</a:rPr>
              <a:t>가창</a:t>
            </a:r>
            <a:r>
              <a:rPr lang="en-US" altLang="ko-KR" sz="2000" dirty="0" smtClean="0">
                <a:solidFill>
                  <a:schemeClr val="bg1"/>
                </a:solidFill>
              </a:rPr>
              <a:t>,</a:t>
            </a:r>
            <a:r>
              <a:rPr lang="ko-KR" altLang="en-US" sz="2000" dirty="0" smtClean="0">
                <a:solidFill>
                  <a:schemeClr val="bg1"/>
                </a:solidFill>
              </a:rPr>
              <a:t>연술 그 밖에 방법으로 표현하는 것을 말하며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</a:rPr>
              <a:t>저작물이 아닌 것을 이와 유사한 방법으로 표현하는 것을 포함한다</a:t>
            </a:r>
            <a:r>
              <a:rPr lang="en-US" altLang="ko-KR" sz="2000" dirty="0" smtClean="0">
                <a:solidFill>
                  <a:schemeClr val="bg1"/>
                </a:solidFill>
              </a:rPr>
              <a:t>. (</a:t>
            </a:r>
            <a:r>
              <a:rPr lang="ko-KR" altLang="en-US" sz="2000" dirty="0" smtClean="0">
                <a:solidFill>
                  <a:schemeClr val="bg1"/>
                </a:solidFill>
              </a:rPr>
              <a:t>저작권법 제</a:t>
            </a:r>
            <a:r>
              <a:rPr lang="en-US" altLang="ko-KR" sz="2000" dirty="0" smtClean="0">
                <a:solidFill>
                  <a:schemeClr val="bg1"/>
                </a:solidFill>
              </a:rPr>
              <a:t>2</a:t>
            </a:r>
            <a:r>
              <a:rPr lang="ko-KR" altLang="en-US" sz="2000" dirty="0" smtClean="0">
                <a:solidFill>
                  <a:schemeClr val="bg1"/>
                </a:solidFill>
              </a:rPr>
              <a:t>조 제</a:t>
            </a:r>
            <a:r>
              <a:rPr lang="en-US" altLang="ko-KR" sz="2000" dirty="0" smtClean="0">
                <a:solidFill>
                  <a:schemeClr val="bg1"/>
                </a:solidFill>
              </a:rPr>
              <a:t>4</a:t>
            </a:r>
            <a:r>
              <a:rPr lang="ko-KR" altLang="en-US" sz="2000" dirty="0" smtClean="0">
                <a:solidFill>
                  <a:schemeClr val="bg1"/>
                </a:solidFill>
              </a:rPr>
              <a:t>호</a:t>
            </a:r>
            <a:r>
              <a:rPr lang="en-US" altLang="ko-KR" sz="2000" dirty="0" smtClean="0">
                <a:solidFill>
                  <a:schemeClr val="bg1"/>
                </a:solidFill>
              </a:rPr>
              <a:t>)</a:t>
            </a:r>
          </a:p>
          <a:p>
            <a:r>
              <a:rPr lang="ko-KR" altLang="en-US" sz="2400" dirty="0" smtClean="0">
                <a:solidFill>
                  <a:srgbClr val="FFFF00"/>
                </a:solidFill>
              </a:rPr>
              <a:t>실연자</a:t>
            </a:r>
            <a:r>
              <a:rPr lang="ko-KR" altLang="en-US" sz="2000" dirty="0" smtClean="0">
                <a:solidFill>
                  <a:schemeClr val="bg1"/>
                </a:solidFill>
              </a:rPr>
              <a:t>랑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</a:rPr>
              <a:t>실연을 하는 자 및 </a:t>
            </a:r>
            <a:r>
              <a:rPr lang="ko-KR" altLang="en-US" sz="2400" dirty="0" smtClean="0">
                <a:solidFill>
                  <a:srgbClr val="FFFF00"/>
                </a:solidFill>
              </a:rPr>
              <a:t>실연을 지휘</a:t>
            </a:r>
            <a:r>
              <a:rPr lang="en-US" altLang="ko-KR" sz="2400" dirty="0" smtClean="0">
                <a:solidFill>
                  <a:srgbClr val="FFFF00"/>
                </a:solidFill>
              </a:rPr>
              <a:t>, </a:t>
            </a:r>
            <a:r>
              <a:rPr lang="ko-KR" altLang="en-US" sz="2400" dirty="0" smtClean="0">
                <a:solidFill>
                  <a:srgbClr val="FFFF00"/>
                </a:solidFill>
              </a:rPr>
              <a:t>연출 또는 </a:t>
            </a:r>
            <a:r>
              <a:rPr lang="ko-KR" altLang="en-US" sz="2800" dirty="0" smtClean="0">
                <a:solidFill>
                  <a:srgbClr val="FFFF00"/>
                </a:solidFill>
              </a:rPr>
              <a:t>감독하는 </a:t>
            </a:r>
            <a:r>
              <a:rPr lang="ko-KR" altLang="en-US" sz="2400" dirty="0" smtClean="0">
                <a:solidFill>
                  <a:srgbClr val="FFFF00"/>
                </a:solidFill>
              </a:rPr>
              <a:t>자</a:t>
            </a:r>
            <a:r>
              <a:rPr lang="ko-KR" altLang="en-US" sz="2000" dirty="0" smtClean="0">
                <a:solidFill>
                  <a:schemeClr val="bg1"/>
                </a:solidFill>
              </a:rPr>
              <a:t>를 말하며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</a:rPr>
              <a:t>법인도 포함됩니다</a:t>
            </a:r>
            <a:r>
              <a:rPr lang="en-US" altLang="ko-KR" sz="2000" dirty="0" smtClean="0">
                <a:solidFill>
                  <a:schemeClr val="bg1"/>
                </a:solidFill>
              </a:rPr>
              <a:t>. (</a:t>
            </a:r>
            <a:r>
              <a:rPr lang="ko-KR" altLang="en-US" sz="2000" dirty="0" smtClean="0">
                <a:solidFill>
                  <a:schemeClr val="bg1"/>
                </a:solidFill>
              </a:rPr>
              <a:t>저작권법 제</a:t>
            </a:r>
            <a:r>
              <a:rPr lang="en-US" altLang="ko-KR" sz="2000" dirty="0" smtClean="0">
                <a:solidFill>
                  <a:schemeClr val="bg1"/>
                </a:solidFill>
              </a:rPr>
              <a:t>2</a:t>
            </a:r>
            <a:r>
              <a:rPr lang="ko-KR" altLang="en-US" sz="2000" dirty="0" smtClean="0">
                <a:solidFill>
                  <a:schemeClr val="bg1"/>
                </a:solidFill>
              </a:rPr>
              <a:t>조 제</a:t>
            </a:r>
            <a:r>
              <a:rPr lang="en-US" altLang="ko-KR" sz="2000" dirty="0" smtClean="0">
                <a:solidFill>
                  <a:schemeClr val="bg1"/>
                </a:solidFill>
              </a:rPr>
              <a:t>5</a:t>
            </a:r>
            <a:r>
              <a:rPr lang="ko-KR" altLang="en-US" sz="2000" dirty="0" smtClean="0">
                <a:solidFill>
                  <a:schemeClr val="bg1"/>
                </a:solidFill>
              </a:rPr>
              <a:t>호</a:t>
            </a:r>
            <a:r>
              <a:rPr lang="en-US" altLang="ko-KR" sz="2000" dirty="0" smtClean="0">
                <a:solidFill>
                  <a:schemeClr val="bg1"/>
                </a:solidFill>
              </a:rPr>
              <a:t>)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7584" y="2564904"/>
            <a:ext cx="75693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Thank</a:t>
            </a:r>
            <a:r>
              <a:rPr lang="en-US" altLang="ko-KR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altLang="ko-KR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you</a:t>
            </a:r>
            <a:r>
              <a:rPr lang="en-US" altLang="ko-KR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♡</a:t>
            </a:r>
            <a:endParaRPr lang="en-US" altLang="ko-KR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한류열광제목 없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3786214" cy="6275492"/>
          </a:xfrm>
          <a:prstGeom prst="rect">
            <a:avLst/>
          </a:prstGeom>
        </p:spPr>
      </p:pic>
      <p:pic>
        <p:nvPicPr>
          <p:cNvPr id="7" name="그림 6" descr="한류제목 없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285728"/>
            <a:ext cx="6537867" cy="4334091"/>
          </a:xfrm>
          <a:prstGeom prst="rect">
            <a:avLst/>
          </a:prstGeom>
        </p:spPr>
      </p:pic>
      <p:pic>
        <p:nvPicPr>
          <p:cNvPr id="5" name="그림 4" descr="한류열풍제목 없음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3714752"/>
            <a:ext cx="4544060" cy="2810267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428596" y="2357430"/>
            <a:ext cx="85011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7200" b="1" cap="none" spc="0" dirty="0" smtClean="0">
                <a:ln w="1841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요즘엔 한류가 대세</a:t>
            </a:r>
            <a:r>
              <a:rPr lang="en-US" altLang="ko-KR" sz="7200" b="1" cap="none" spc="0" dirty="0" smtClean="0">
                <a:ln w="1841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!!</a:t>
            </a:r>
            <a:endParaRPr lang="en-US" altLang="ko-KR" sz="7200" b="1" cap="none" spc="0" dirty="0">
              <a:ln w="18415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ko-KR" altLang="en-US" b="1" spc="100" dirty="0" smtClean="0">
                <a:ln w="18000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한류</a:t>
            </a:r>
            <a:r>
              <a:rPr lang="ko-KR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ko-KR" altLang="en-US" b="1" spc="100" dirty="0" smtClean="0">
                <a:ln w="18000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열풍에</a:t>
            </a:r>
            <a:r>
              <a:rPr lang="ko-KR" altLang="en-US" dirty="0" smtClean="0">
                <a:ln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ko-KR" altLang="en-US" b="1" spc="100" dirty="0" smtClean="0">
                <a:ln w="18000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따른</a:t>
            </a:r>
            <a:r>
              <a:rPr lang="ko-KR" altLang="en-US" dirty="0" smtClean="0">
                <a:ln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ko-KR" altLang="en-US" b="1" spc="100" dirty="0" smtClean="0">
                <a:ln w="18000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문제점</a:t>
            </a:r>
            <a:endParaRPr lang="ko-KR" altLang="en-US" dirty="0">
              <a:ln w="18000">
                <a:solidFill>
                  <a:schemeClr val="bg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0" name="그림 9" descr="b1a4짝퉁제목 없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628800"/>
            <a:ext cx="5572164" cy="4794652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3929058" y="1500174"/>
            <a:ext cx="191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B1A4</a:t>
            </a:r>
            <a:endParaRPr lang="en-US" altLang="ko-KR" sz="5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6" name="그림 15" descr="슈퍼주니어짝퉁제목 없음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844824"/>
            <a:ext cx="8348275" cy="4148319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1142976" y="1928802"/>
            <a:ext cx="32624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슈퍼주니어</a:t>
            </a:r>
            <a:endParaRPr lang="en-US" altLang="ko-KR" sz="48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9" name="그림 18" descr="비스트짝퉁제목 없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1412776"/>
            <a:ext cx="6410680" cy="5105043"/>
          </a:xfrm>
          <a:prstGeom prst="rect">
            <a:avLst/>
          </a:prstGeom>
        </p:spPr>
      </p:pic>
      <p:pic>
        <p:nvPicPr>
          <p:cNvPr id="22" name="그림 21" descr="소녀시대짝퉁제목 없음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1412776"/>
            <a:ext cx="5643602" cy="5158405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500034" y="1643050"/>
            <a:ext cx="26468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소녀시대</a:t>
            </a:r>
            <a:endParaRPr lang="en-US" altLang="ko-KR" sz="48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6000760" y="1500174"/>
            <a:ext cx="20313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8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비스트</a:t>
            </a:r>
            <a:endParaRPr lang="en-US" altLang="ko-KR" sz="48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4" name="그림 23" descr="인피니트짝퉁제목 없음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1268760"/>
            <a:ext cx="8652368" cy="5357850"/>
          </a:xfrm>
          <a:prstGeom prst="rect">
            <a:avLst/>
          </a:prstGeom>
        </p:spPr>
      </p:pic>
      <p:sp>
        <p:nvSpPr>
          <p:cNvPr id="25" name="직사각형 24"/>
          <p:cNvSpPr/>
          <p:nvPr/>
        </p:nvSpPr>
        <p:spPr>
          <a:xfrm>
            <a:off x="6143636" y="5715016"/>
            <a:ext cx="26468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인피니트</a:t>
            </a:r>
            <a:endParaRPr lang="en-US" altLang="ko-KR" sz="48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3" grpId="0"/>
      <p:bldP spid="26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한류 열풍에 따른 문제점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4" name="내용 개체 틀 3" descr="네오위즈3제목_없음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7627" t="14951" r="29491" b="40501"/>
          <a:stretch>
            <a:fillRect/>
          </a:stretch>
        </p:blipFill>
        <p:spPr>
          <a:xfrm>
            <a:off x="179512" y="1340768"/>
            <a:ext cx="3785563" cy="2304256"/>
          </a:xfrm>
        </p:spPr>
      </p:pic>
      <p:pic>
        <p:nvPicPr>
          <p:cNvPr id="5" name="그림 4" descr="네오위즈4제목_없음.bmp"/>
          <p:cNvPicPr>
            <a:picLocks noChangeAspect="1"/>
          </p:cNvPicPr>
          <p:nvPr/>
        </p:nvPicPr>
        <p:blipFill>
          <a:blip r:embed="rId4" cstate="print"/>
          <a:srcRect l="39762" t="15057" r="41338" b="41936"/>
          <a:stretch>
            <a:fillRect/>
          </a:stretch>
        </p:blipFill>
        <p:spPr>
          <a:xfrm>
            <a:off x="755576" y="2444891"/>
            <a:ext cx="3168352" cy="4224469"/>
          </a:xfrm>
          <a:prstGeom prst="rect">
            <a:avLst/>
          </a:prstGeom>
        </p:spPr>
      </p:pic>
      <p:pic>
        <p:nvPicPr>
          <p:cNvPr id="6" name="그림 5" descr="웨딩뉴스제목_없음.bmp"/>
          <p:cNvPicPr>
            <a:picLocks noChangeAspect="1"/>
          </p:cNvPicPr>
          <p:nvPr/>
        </p:nvPicPr>
        <p:blipFill>
          <a:blip r:embed="rId5" cstate="print"/>
          <a:srcRect t="25808" r="27950" b="17745"/>
          <a:stretch>
            <a:fillRect/>
          </a:stretch>
        </p:blipFill>
        <p:spPr>
          <a:xfrm>
            <a:off x="2339752" y="1340768"/>
            <a:ext cx="6588224" cy="3024336"/>
          </a:xfrm>
          <a:prstGeom prst="rect">
            <a:avLst/>
          </a:prstGeom>
        </p:spPr>
      </p:pic>
      <p:pic>
        <p:nvPicPr>
          <p:cNvPr id="7" name="그림 6" descr="웨딩사진제목_없음.bmp"/>
          <p:cNvPicPr>
            <a:picLocks noChangeAspect="1"/>
          </p:cNvPicPr>
          <p:nvPr/>
        </p:nvPicPr>
        <p:blipFill>
          <a:blip r:embed="rId6" cstate="print"/>
          <a:srcRect l="22438" t="32528" r="37400" b="9681"/>
          <a:stretch>
            <a:fillRect/>
          </a:stretch>
        </p:blipFill>
        <p:spPr>
          <a:xfrm>
            <a:off x="4139952" y="2996952"/>
            <a:ext cx="4320480" cy="364275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365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ko-KR" sz="8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PUBLICITY </a:t>
            </a:r>
          </a:p>
          <a:p>
            <a:pPr algn="ctr">
              <a:buNone/>
            </a:pPr>
            <a:r>
              <a:rPr lang="en-US" altLang="ko-KR" sz="8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&amp; </a:t>
            </a:r>
          </a:p>
          <a:p>
            <a:pPr algn="ctr">
              <a:buNone/>
            </a:pPr>
            <a:r>
              <a:rPr lang="ko-KR" altLang="en-US" sz="8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한국 문화 </a:t>
            </a:r>
            <a:r>
              <a:rPr lang="ko-KR" altLang="en-US" sz="8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콘텐츠</a:t>
            </a:r>
            <a:endParaRPr lang="en-US" altLang="ko-KR" sz="8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27584" y="1196752"/>
            <a:ext cx="747326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0000" smtClean="0">
                <a:solidFill>
                  <a:schemeClr val="bg1"/>
                </a:solidFill>
              </a:rPr>
              <a:t> </a:t>
            </a:r>
            <a:r>
              <a:rPr lang="en-US" altLang="ko-KR" sz="100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RIGHTS </a:t>
            </a:r>
            <a:r>
              <a:rPr lang="en-US" altLang="ko-KR" sz="10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OF </a:t>
            </a:r>
            <a:r>
              <a:rPr lang="en-US" altLang="ko-KR" sz="10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PUBLICITY</a:t>
            </a:r>
            <a:endParaRPr lang="en-US" altLang="ko-KR" sz="10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499992" y="4869160"/>
            <a:ext cx="357020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퍼블리시티권</a:t>
            </a:r>
            <a:endParaRPr lang="en-US" altLang="ko-KR" sz="4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ko-KR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초상사용권</a:t>
            </a:r>
            <a:r>
              <a:rPr lang="en-US" altLang="ko-K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ko-KR" alt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23528" y="1124744"/>
            <a:ext cx="8568952" cy="55399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영화배우</a:t>
            </a:r>
            <a:r>
              <a:rPr lang="en-US" altLang="ko-K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ko-KR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탤런트</a:t>
            </a:r>
            <a:r>
              <a:rPr lang="en-US" altLang="ko-K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ko-KR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운동선수 등 </a:t>
            </a:r>
            <a:r>
              <a:rPr lang="ko-KR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유명인</a:t>
            </a:r>
            <a:r>
              <a:rPr lang="ko-KR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 </a:t>
            </a:r>
            <a:endParaRPr lang="en-US" altLang="ko-KR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자신의</a:t>
            </a:r>
            <a:r>
              <a:rPr lang="en-US" altLang="ko-K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ko-KR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성명이나 </a:t>
            </a:r>
            <a:endParaRPr lang="en-US" altLang="ko-KR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이미지를 </a:t>
            </a:r>
            <a:endParaRPr lang="en-US" altLang="ko-KR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6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상업적으로</a:t>
            </a:r>
            <a:r>
              <a:rPr lang="ko-KR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ko-KR" altLang="en-US" sz="6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이용</a:t>
            </a:r>
            <a:r>
              <a:rPr lang="ko-KR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할 권리</a:t>
            </a:r>
            <a:r>
              <a:rPr lang="en-US" altLang="ko-K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endParaRPr lang="en-US" altLang="ko-K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en-US" altLang="ko-KR" b="1" spc="50" dirty="0" smtClean="0">
                <a:ln w="12700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PUBLICITY</a:t>
            </a:r>
            <a:r>
              <a:rPr lang="ko-KR" altLang="en-US" b="1" spc="50" dirty="0" smtClean="0">
                <a:ln w="12700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권과 비슷하게 보이는</a:t>
            </a:r>
            <a:r>
              <a:rPr lang="en-US" altLang="ko-KR" b="1" spc="50" dirty="0" smtClean="0">
                <a:ln w="12700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altLang="ko-KR" b="1" spc="50" dirty="0" smtClean="0">
                <a:ln w="12700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ko-KR" altLang="en-US" b="1" spc="50" dirty="0" smtClean="0">
                <a:ln w="12700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애매모호한 범위의 단어</a:t>
            </a:r>
            <a:endParaRPr lang="ko-KR" altLang="en-US" dirty="0">
              <a:ln w="12700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245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ko-KR" altLang="en-US" sz="8000" b="1" dirty="0" smtClean="0">
                <a:solidFill>
                  <a:srgbClr val="0070C0"/>
                </a:solidFill>
              </a:rPr>
              <a:t>지</a:t>
            </a:r>
            <a:r>
              <a:rPr lang="ko-KR" altLang="en-US" sz="8000" b="1" dirty="0" smtClean="0">
                <a:solidFill>
                  <a:schemeClr val="bg1"/>
                </a:solidFill>
              </a:rPr>
              <a:t>적재산권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정신적인 창작활동에 대한 재산권이다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.)</a:t>
            </a:r>
            <a:endParaRPr lang="en-US" altLang="ko-KR" sz="20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ko-KR" altLang="en-US" sz="8800" b="1" dirty="0" smtClean="0">
                <a:solidFill>
                  <a:srgbClr val="0070C0"/>
                </a:solidFill>
              </a:rPr>
              <a:t>저</a:t>
            </a:r>
            <a:r>
              <a:rPr lang="ko-KR" altLang="en-US" sz="8800" b="1" dirty="0" smtClean="0">
                <a:solidFill>
                  <a:schemeClr val="bg1"/>
                </a:solidFill>
              </a:rPr>
              <a:t>작권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유형적인 생산품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)</a:t>
            </a:r>
            <a:endParaRPr lang="en-US" altLang="ko-KR" sz="20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ko-KR" altLang="en-US" sz="8800" b="1" dirty="0" smtClean="0">
                <a:solidFill>
                  <a:srgbClr val="0070C0"/>
                </a:solidFill>
              </a:rPr>
              <a:t>초</a:t>
            </a:r>
            <a:r>
              <a:rPr lang="ko-KR" altLang="en-US" sz="8800" b="1" dirty="0" smtClean="0">
                <a:solidFill>
                  <a:schemeClr val="bg1"/>
                </a:solidFill>
              </a:rPr>
              <a:t>상권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인격적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,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정신적 손해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VS.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재산적 손해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835696" y="908720"/>
            <a:ext cx="5413661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4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0.7|0.7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2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466</Words>
  <Application>Microsoft Office PowerPoint</Application>
  <PresentationFormat>화면 슬라이드 쇼(4:3)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RIGHTS OF PUBLICITY </vt:lpstr>
      <vt:lpstr>슬라이드 2</vt:lpstr>
      <vt:lpstr>한류 열풍에 따른 문제점</vt:lpstr>
      <vt:lpstr>한류 열풍에 따른 문제점</vt:lpstr>
      <vt:lpstr>슬라이드 5</vt:lpstr>
      <vt:lpstr>슬라이드 6</vt:lpstr>
      <vt:lpstr>슬라이드 7</vt:lpstr>
      <vt:lpstr>PUBLICITY권과 비슷하게 보이는 애매모호한 범위의 단어</vt:lpstr>
      <vt:lpstr>슬라이드 9</vt:lpstr>
      <vt:lpstr>현행법과 개정법 비교 (참고)</vt:lpstr>
      <vt:lpstr>슬라이드 11</vt:lpstr>
      <vt:lpstr>애매모호한 범위의 단어</vt:lpstr>
      <vt:lpstr>슬라이드 13</vt:lpstr>
      <vt:lpstr>슬라이드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RIGHT OF PUBLICITY</dc:title>
  <dc:creator>이경희</dc:creator>
  <cp:lastModifiedBy>김혜윤</cp:lastModifiedBy>
  <cp:revision>78</cp:revision>
  <dcterms:created xsi:type="dcterms:W3CDTF">2012-07-26T14:34:28Z</dcterms:created>
  <dcterms:modified xsi:type="dcterms:W3CDTF">2012-07-27T23:56:00Z</dcterms:modified>
</cp:coreProperties>
</file>